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3"/>
  </p:sldMasterIdLst>
  <p:notesMasterIdLst>
    <p:notesMasterId r:id="rId23"/>
  </p:notesMasterIdLst>
  <p:sldIdLst>
    <p:sldId id="256" r:id="rId4"/>
    <p:sldId id="260" r:id="rId5"/>
    <p:sldId id="261" r:id="rId6"/>
    <p:sldId id="267" r:id="rId7"/>
    <p:sldId id="289" r:id="rId8"/>
    <p:sldId id="263" r:id="rId9"/>
    <p:sldId id="264" r:id="rId10"/>
    <p:sldId id="265" r:id="rId11"/>
    <p:sldId id="270" r:id="rId12"/>
    <p:sldId id="275" r:id="rId13"/>
    <p:sldId id="271" r:id="rId14"/>
    <p:sldId id="291" r:id="rId15"/>
    <p:sldId id="292" r:id="rId16"/>
    <p:sldId id="274" r:id="rId17"/>
    <p:sldId id="293" r:id="rId18"/>
    <p:sldId id="295" r:id="rId19"/>
    <p:sldId id="294" r:id="rId20"/>
    <p:sldId id="290" r:id="rId21"/>
    <p:sldId id="276" r:id="rId22"/>
  </p:sldIdLst>
  <p:sldSz cx="9144000" cy="6858000" type="screen4x3"/>
  <p:notesSz cx="6662738" cy="98329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6600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62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theme" Target="theme/theme1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presProps" Target="pres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441D15-00E8-78E3-E13C-34066D3E03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2EBC74-5BFD-BF83-7453-92B78BEB86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E8BF0D-735C-492F-B249-67FA3BCAD005}" type="datetimeFigureOut">
              <a:rPr lang="de-DE"/>
              <a:pPr>
                <a:defRPr/>
              </a:pPr>
              <a:t>16.01.2024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371FC051-9605-8C75-D009-0D4872D578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D45A4F6C-497D-F2E0-8CBF-17DB3B4DC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6D90F1-191D-A954-69C4-D8E03A37BA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61A8D6-2443-ED5F-1B39-0BE726A66E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4B7711-FA00-414A-B679-489288A2FCBA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5D4363A-AD16-A778-78A8-DD8ECFD29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D7E3F5E-0564-8EC4-6400-93892EA3A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18BAF9C-83A7-59E1-55DA-8D0E9DA64B8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4C303039-0944-6AF9-6787-697388C5F0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E811692F-CB5A-4544-29E1-7850292CDD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itchFamily="18" charset="0"/>
              </a:endParaRPr>
            </a:p>
          </p:txBody>
        </p:sp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3850DF2C-1484-02F3-B7D1-EF459BF64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7738F5C0-A122-9C52-2E9D-C9540927D9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id="{EE1DA2F8-4413-AF0A-D973-A8B9E88EC2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id="{AA8ECDF8-013D-8B61-6B87-6C7F9CC1C6C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9" name="Rectangle 9">
                <a:extLst>
                  <a:ext uri="{FF2B5EF4-FFF2-40B4-BE49-F238E27FC236}">
                    <a16:creationId xmlns:a16="http://schemas.microsoft.com/office/drawing/2014/main" id="{EC502F42-7CD0-9F72-B649-EA8FEA286A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id="{939A39EC-D4D7-8D7B-60F5-DF3E4692E5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87EBCC1A-2E12-9A89-3A71-0D68342C10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C3CF8070-AC4F-0648-E598-ECCE23833CC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3">
                <a:extLst>
                  <a:ext uri="{FF2B5EF4-FFF2-40B4-BE49-F238E27FC236}">
                    <a16:creationId xmlns:a16="http://schemas.microsoft.com/office/drawing/2014/main" id="{B1D93DCF-D4DC-5206-D1F7-82C7F985C5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4">
                <a:extLst>
                  <a:ext uri="{FF2B5EF4-FFF2-40B4-BE49-F238E27FC236}">
                    <a16:creationId xmlns:a16="http://schemas.microsoft.com/office/drawing/2014/main" id="{8CD47562-4256-511A-3A9E-AFA01ACBB1E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5">
                <a:extLst>
                  <a:ext uri="{FF2B5EF4-FFF2-40B4-BE49-F238E27FC236}">
                    <a16:creationId xmlns:a16="http://schemas.microsoft.com/office/drawing/2014/main" id="{5480C5DB-EBBE-E743-3367-F772EAE7A1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88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788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BE9E538B-B03E-7A96-5E51-9955C3246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9D92B440-EB17-74EF-4D61-E1D2E60A3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8B151A4-D4C1-716E-DE95-EDAF8D1973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D4E12-51E1-4A40-AEEE-84A980192DC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639615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D1FD42-A4CB-AE23-C4DE-54426DC8E9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E64D0F-ECD5-4B8C-035B-E8F12F3838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37271-FBBE-491D-A94B-64AEE43EBC7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E01828B-D1D5-E0BA-0B3B-D425F166D3D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224852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6D266-C015-7EFF-55CF-4294C85226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31A3A0-7513-7B84-DAB9-A7519136D4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5373D-F9D9-4166-81B2-FFBC39B7984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2B97BD7-FA98-3CF7-A281-0E7C1B59231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074544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3F1692A-FAD1-1E31-3B7F-9561118A84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20546F-8335-7CEC-F4E6-57BB8EA9B1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CE067-4674-453B-95B9-83B3AB216E2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1098D3C-1173-7BDD-6F20-A57197106B3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99082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6D04D80-AF48-23CC-E89A-D71E7411E4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AC9EBED-2582-B37D-1654-3230B88DFF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F5E80-D738-4E77-95A5-F18E45842A8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8B508B00-45FC-D59F-722E-14B30CD2EDB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537727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20929B-E544-E7AE-D5A2-71B0B2FB17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DDB19B4-278B-4D90-28FF-7CEF16C94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FEFF8-FA0D-4DD9-976F-9F4D658F7F7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B196D1B-D5CC-3535-3391-3BEC290F9F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291885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E04F613-793E-73EE-5209-71CED716DD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C56DB71-ADFA-E36A-3CB2-72CD85EDA5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83472-0132-466A-8545-EC61FE3E343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C01E233-E485-6D85-4A5B-77CBC7324DF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597733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B4A1877-D0DB-A7A0-A759-9640A0FA35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7569C91-C9C2-0214-AB81-6C366BC94F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16C53-E6F1-47F0-8DBB-699D6B6F2E8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74E35523-2A6C-D04C-4856-3A0DCA556F9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315855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EC2A3A6-DB34-5D27-5DE5-B53654834F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DD56968-C793-0DD9-F148-3D0895296F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D4D7F-4221-4D24-8B63-7E88A82D577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8BA1569A-6674-4B1A-8B86-6EBE0A6B03F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526168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4331E1-90DF-29FB-3AB3-1BF1B3C45E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DFA8A5-C24B-D91C-D2B0-B97E80DB8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0713D-703B-40D9-8FA9-0C5E682E55B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2AF67A6-B04C-7B4E-1DFE-209BE22F873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585177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FDD94D6-E8CD-EAFD-59BF-DA978D707A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589243-1641-4943-8D83-281EAB1875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5D7D7-90D2-4D2C-95E6-0CE849E079B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4883F13D-21E2-B938-086C-66D19548FD1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618642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58ECAC5-C9D4-F544-D941-7C958A7AC7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A735528-09AC-7E06-A929-909C3230F8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34C51-411E-4BED-8D9C-5A93453CDCD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9D4AA15-DD37-0268-1070-BC301F11F86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7096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40E85AC-BA88-2073-72B7-0B7307C16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C0CCB3-D6A8-3768-E88E-9796053057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88472-54DF-49EE-B25D-D5577B626FD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BA65393-DED3-DD20-56F5-712106BFA17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47604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AB8AD8A3-95C3-BD2C-A59B-1AF0B92D07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70803D7-D1A6-7F1A-E640-FEF62F6D51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9691F109-7278-4070-8504-4900284E9181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6CE83CD-07C4-D4B7-23C7-0508C54780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E856F000-BC1C-90EE-0C5D-4FEDD81D1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C7523594-BBE1-FC12-97B4-90EAF9B31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8D22729F-4E6E-53F0-3DB7-A30ED0118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43E97DF5-1559-6F44-8A77-FFA03E6EA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234EDEEB-7E56-AE76-A676-50D374E6C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B264C129-28EF-E56E-3267-ABC20D77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AABB37E4-CB01-96C5-EE46-63EB6C931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9C9ADDD2-E380-6709-B378-D11424C89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646DB047-C27C-DC02-674E-833EEDE67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E2411F7A-A885-1408-4B99-9A3422A3A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65BD416E-AAE4-3BB0-AE65-1DF7481CE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77840" name="Rectangle 16">
            <a:extLst>
              <a:ext uri="{FF2B5EF4-FFF2-40B4-BE49-F238E27FC236}">
                <a16:creationId xmlns:a16="http://schemas.microsoft.com/office/drawing/2014/main" id="{BD4EAD70-7E15-12B4-4D85-5F77E6CEC1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z-berlin.online/" TargetMode="External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133B4CD2-0E16-0012-A2AD-D8288CCF2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sz="3600" b="1"/>
              <a:t>Informationsabend</a:t>
            </a:r>
            <a:br>
              <a:rPr lang="de-DE" altLang="de-DE" sz="3600" b="1"/>
            </a:br>
            <a:r>
              <a:rPr lang="de-DE" altLang="de-DE" sz="3600" b="1"/>
              <a:t> 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0C6F2934-AD70-6F30-F178-82EC0E8B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229225"/>
            <a:ext cx="7150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 b="1">
                <a:solidFill>
                  <a:srgbClr val="FF0000"/>
                </a:solidFill>
              </a:rPr>
              <a:t>Einführungsphase und Qualifikationsphase</a:t>
            </a:r>
          </a:p>
        </p:txBody>
      </p:sp>
      <p:pic>
        <p:nvPicPr>
          <p:cNvPr id="2063" name="Picture 15">
            <a:extLst>
              <a:ext uri="{FF2B5EF4-FFF2-40B4-BE49-F238E27FC236}">
                <a16:creationId xmlns:a16="http://schemas.microsoft.com/office/drawing/2014/main" id="{2E0E3AF9-2B99-6B99-C681-76D4D48B38A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261501">
            <a:off x="2555875" y="2205038"/>
            <a:ext cx="3554413" cy="1797050"/>
          </a:xfrm>
          <a:noFill/>
        </p:spPr>
      </p:pic>
      <p:pic>
        <p:nvPicPr>
          <p:cNvPr id="2065" name="Picture 17">
            <a:extLst>
              <a:ext uri="{FF2B5EF4-FFF2-40B4-BE49-F238E27FC236}">
                <a16:creationId xmlns:a16="http://schemas.microsoft.com/office/drawing/2014/main" id="{773CBF34-2BF1-3E31-5D44-9A464A2D4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268413"/>
            <a:ext cx="1944687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>
            <a:extLst>
              <a:ext uri="{FF2B5EF4-FFF2-40B4-BE49-F238E27FC236}">
                <a16:creationId xmlns:a16="http://schemas.microsoft.com/office/drawing/2014/main" id="{81B1BE97-C610-0B4D-F609-4F2EB6BE7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73463"/>
            <a:ext cx="19240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3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8B53218-2534-5617-9D64-E93FE9B3D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568325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Abiturprüfungen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A66917D-9651-2E96-76C4-EEA54616FF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073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Schriftliche Prüfungen in beiden Leistungsfächern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( 1. und 2. PF)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Schriftliche Prüfung in einem Grundkursfach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(3. PF)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Mündliche Prüfung in einem Grundkursfach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(4.PF)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5. Prüfungskomponente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de-DE" altLang="de-DE" sz="2000" b="1">
                <a:sym typeface="Symbol" panose="05050102010706020507" pitchFamily="18" charset="2"/>
              </a:rPr>
              <a:t>	(5. PK)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000" b="1">
                <a:solidFill>
                  <a:srgbClr val="33CC33"/>
                </a:solidFill>
              </a:rPr>
              <a:t>LF Portugiesisch und eine weitere Prüfung in Portugiesisch für SESB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33CC33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000" b="1">
                <a:sym typeface="Symbol" panose="05050102010706020507" pitchFamily="18" charset="2"/>
              </a:rPr>
              <a:t> alle Prüfungsfächer in Klasse 11 belegt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000" b="1">
                <a:sym typeface="Symbol" panose="05050102010706020507" pitchFamily="18" charset="2"/>
              </a:rPr>
              <a:t> 1. bis 4. PF – mind. zwei Fächer De, FS oder Ma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000" b="1">
                <a:sym typeface="Symbol" panose="05050102010706020507" pitchFamily="18" charset="2"/>
              </a:rPr>
              <a:t> 1. bis 4. PF + 5. PK – mind. ein Fach aus jedem Aufgabenfeld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000" b="1">
                <a:sym typeface="Symbol" panose="05050102010706020507" pitchFamily="18" charset="2"/>
              </a:rPr>
              <a:t> Fremdsprache 1. bis 3. PF – mind. Beginn in Klasse 9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000" b="1">
                <a:sym typeface="Symbol" panose="05050102010706020507" pitchFamily="18" charset="2"/>
              </a:rPr>
              <a:t> DS nur 4. PF oder 5. PK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000" b="1">
                <a:sym typeface="Symbol" panose="05050102010706020507" pitchFamily="18" charset="2"/>
              </a:rPr>
              <a:t> FS (Beginn in 11) – nur 4. PF </a:t>
            </a:r>
            <a:r>
              <a:rPr lang="de-DE" altLang="de-DE" sz="2000" b="1"/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81EDBCC-5BB1-12A6-F225-66D54AD28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F013E9CB-7E8A-AE45-29EE-E55804CB8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44675"/>
            <a:ext cx="324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2E85FFB-8B8E-93EC-E2C1-6FBBF75E3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5. Prüfungskomponente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517528C-62A5-62DC-A52A-B247E03355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Besondere Lernleistung – schriftliche Ausarbeitung zu einem Thema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400" b="1"/>
              <a:t> Facharbeit in jedem belegten Unterrichtsfach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400" b="1"/>
              <a:t> Teilnahme an einem Wettbewerb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400" b="1"/>
              <a:t> (Teilnahme an zwei Seminarkursen) – </a:t>
            </a:r>
            <a:r>
              <a:rPr lang="de-DE" altLang="de-DE" sz="2000" b="1"/>
              <a:t>nicht an der KSS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endParaRPr lang="de-DE" altLang="de-DE" sz="2000" b="1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Präsentationsprüfung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400" b="1">
                <a:sym typeface="Symbol" panose="05050102010706020507" pitchFamily="18" charset="2"/>
              </a:rPr>
              <a:t> Präsentation eines Themas, welches nicht im  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de-DE" altLang="de-DE" sz="2400" b="1">
                <a:sym typeface="Symbol" panose="05050102010706020507" pitchFamily="18" charset="2"/>
              </a:rPr>
              <a:t>	 Unterricht behandelt wurde.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400" b="1">
                <a:sym typeface="Symbol" panose="05050102010706020507" pitchFamily="18" charset="2"/>
              </a:rPr>
              <a:t> Referenzfach darf nicht Prüfungsfach sein und muss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de-DE" altLang="de-DE" sz="2400" b="1">
                <a:sym typeface="Symbol" panose="05050102010706020507" pitchFamily="18" charset="2"/>
              </a:rPr>
              <a:t>     vier Semester belegt werden.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Þ"/>
            </a:pPr>
            <a:r>
              <a:rPr lang="de-DE" altLang="de-DE" sz="2400" b="1">
                <a:sym typeface="Symbol" panose="05050102010706020507" pitchFamily="18" charset="2"/>
              </a:rPr>
              <a:t> Bezugsfach muss mind. zwei Semester belegt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de-DE" altLang="de-DE" sz="2400" b="1">
                <a:sym typeface="Symbol" panose="05050102010706020507" pitchFamily="18" charset="2"/>
              </a:rPr>
              <a:t>     werden.</a:t>
            </a:r>
            <a:endParaRPr lang="de-DE" altLang="de-DE" sz="24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800" b="1"/>
              <a:t>		</a:t>
            </a:r>
            <a:endParaRPr lang="de-DE" altLang="de-DE" sz="800" b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800" b="1"/>
              <a:t>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700" b="1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F31D36C0-ECB0-4353-0C97-7EF276334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F213F70-CDDE-684A-8DB2-065D7703A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739775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Wiederholung/Rücktritt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F13511F-4D53-4F4E-078E-D5FCBAC49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532813" cy="2951162"/>
          </a:xfrm>
        </p:spPr>
        <p:txBody>
          <a:bodyPr/>
          <a:lstStyle/>
          <a:p>
            <a:pPr eaLnBrk="1" hangingPunct="1"/>
            <a:r>
              <a:rPr lang="de-DE" altLang="de-DE" sz="2200" b="1"/>
              <a:t>Bei wiederholter 10. Klasse, Wiederholung Klasse 11 nicht möglich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200" b="1"/>
          </a:p>
          <a:p>
            <a:pPr eaLnBrk="1" hangingPunct="1"/>
            <a:r>
              <a:rPr lang="de-DE" altLang="de-DE" sz="2200" b="1"/>
              <a:t>Zwei aufeinander folgende Jahrgänge dürfen nicht wiederholt werden.</a:t>
            </a:r>
          </a:p>
          <a:p>
            <a:pPr eaLnBrk="1" hangingPunct="1"/>
            <a:endParaRPr lang="de-DE" altLang="de-DE" sz="2200" b="1">
              <a:sym typeface="Symbol" panose="05050102010706020507" pitchFamily="18" charset="2"/>
            </a:endParaRP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de-DE" altLang="de-DE" sz="2200" b="1">
                <a:sym typeface="Symbol" panose="05050102010706020507" pitchFamily="18" charset="2"/>
              </a:rPr>
              <a:t>Die Höchstverweildauer beträgt vier, im Falle der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de-DE" altLang="de-DE" sz="2200" b="1">
                <a:sym typeface="Symbol" panose="05050102010706020507" pitchFamily="18" charset="2"/>
              </a:rPr>
              <a:t>Wiederholung der Abiturprüfung fünf Jahre.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56FCB3B-408E-FBFF-34D5-9FC9F9C93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de-DE" altLang="de-DE" sz="3200" b="1">
                <a:solidFill>
                  <a:srgbClr val="FF0000"/>
                </a:solidFill>
              </a:rPr>
              <a:t>Schulischer Teil der Fachhochschulreife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264066D5-9933-D90A-DC11-46310B613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769100" cy="4392613"/>
          </a:xfrm>
        </p:spPr>
        <p:txBody>
          <a:bodyPr/>
          <a:lstStyle/>
          <a:p>
            <a:pPr eaLnBrk="1" hangingPunct="1"/>
            <a:r>
              <a:rPr lang="de-DE" altLang="de-DE" sz="2400" b="1"/>
              <a:t>ab Ende der 12. Klasse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/>
            <a:r>
              <a:rPr lang="de-DE" altLang="de-DE" sz="2400" b="1"/>
              <a:t>Bedingungen laut VOGO § 46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	(mind. 2 von 4 bestandene LK und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	mind. 7 von 11 bestandene GK)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/>
            <a:r>
              <a:rPr lang="de-DE" altLang="de-DE" sz="2400" b="1"/>
              <a:t>anschließend Praktikum (1600h) oder soziales Jahr oder Berufsausbildung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/>
            <a:r>
              <a:rPr lang="de-DE" altLang="de-DE" sz="2400" b="1"/>
              <a:t>Antragstellung bei Schulaufsicht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FEC4D1B-C3C0-333B-B9E4-8F692A7BC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776288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Besonderheiten</a:t>
            </a:r>
            <a:endParaRPr lang="en-US" altLang="de-DE" sz="36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AC35603-552B-3B83-BCB8-D4B8061E6C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Sprachreisen am Ende der 11. Klasse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Studien- und Berufsberatung ab 11. Klasse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Studienreisen in der Kursphase auf LK-Ebene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Kunstpräsentationen 12. und 13. Klassen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feld 1">
            <a:extLst>
              <a:ext uri="{FF2B5EF4-FFF2-40B4-BE49-F238E27FC236}">
                <a16:creationId xmlns:a16="http://schemas.microsoft.com/office/drawing/2014/main" id="{5F4B7219-FA14-24BF-DDF6-FB45B3717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65175"/>
            <a:ext cx="8712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 sz="3600" b="1">
                <a:solidFill>
                  <a:srgbClr val="FF0000"/>
                </a:solidFill>
              </a:rPr>
              <a:t>Auslandsaufenthalt</a:t>
            </a:r>
          </a:p>
          <a:p>
            <a:pPr eaLnBrk="1" hangingPunct="1"/>
            <a:endParaRPr lang="de-DE" altLang="en-US" sz="3600" b="1">
              <a:solidFill>
                <a:srgbClr val="FF0000"/>
              </a:solidFill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400"/>
              <a:t> über Organisation oder privat (nicht über die Schule)</a:t>
            </a:r>
          </a:p>
          <a:p>
            <a:pPr eaLnBrk="1" hangingPunct="1">
              <a:buClr>
                <a:schemeClr val="tx1"/>
              </a:buClr>
            </a:pPr>
            <a:endParaRPr lang="de-DE" altLang="en-US" sz="240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400"/>
              <a:t> bei Anmeldung bitte vermerken (ganzes Jahr, ½ Jahr)</a:t>
            </a:r>
          </a:p>
          <a:p>
            <a:pPr eaLnBrk="1" hangingPunct="1">
              <a:buClr>
                <a:schemeClr val="tx1"/>
              </a:buClr>
            </a:pPr>
            <a:endParaRPr lang="de-DE" altLang="en-US" sz="240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400"/>
              <a:t> schriftlicher, formloser Antrag auf Beurlaubung für das  </a:t>
            </a:r>
          </a:p>
          <a:p>
            <a:pPr eaLnBrk="1" hangingPunct="1">
              <a:buClr>
                <a:schemeClr val="tx1"/>
              </a:buClr>
            </a:pPr>
            <a:r>
              <a:rPr lang="de-DE" altLang="en-US" sz="2400"/>
              <a:t>   Schuljahr oder das entsprechende Halbjahr zusammen mit…</a:t>
            </a:r>
          </a:p>
          <a:p>
            <a:pPr eaLnBrk="1" hangingPunct="1">
              <a:buClr>
                <a:schemeClr val="tx1"/>
              </a:buClr>
            </a:pPr>
            <a:endParaRPr lang="de-DE" altLang="en-US" sz="240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DE" altLang="en-US" sz="2400"/>
              <a:t> Kopie der Vermittlungsbescheinigung oder  </a:t>
            </a:r>
          </a:p>
          <a:p>
            <a:pPr eaLnBrk="1" hangingPunct="1">
              <a:buClr>
                <a:schemeClr val="tx1"/>
              </a:buClr>
            </a:pPr>
            <a:r>
              <a:rPr lang="de-DE" altLang="en-US" sz="2400"/>
              <a:t>   Aufnahmebestätigung durch die Schule</a:t>
            </a:r>
          </a:p>
          <a:p>
            <a:pPr eaLnBrk="1" hangingPunct="1">
              <a:buClr>
                <a:schemeClr val="tx1"/>
              </a:buClr>
            </a:pPr>
            <a:endParaRPr lang="de-DE" altLang="en-US" sz="240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de-DE" altLang="en-US" sz="2400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6">
            <a:extLst>
              <a:ext uri="{FF2B5EF4-FFF2-40B4-BE49-F238E27FC236}">
                <a16:creationId xmlns:a16="http://schemas.microsoft.com/office/drawing/2014/main" id="{94693C67-C4FF-2057-301D-B267275B2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4754563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8435" name="Rectangle 38">
            <a:extLst>
              <a:ext uri="{FF2B5EF4-FFF2-40B4-BE49-F238E27FC236}">
                <a16:creationId xmlns:a16="http://schemas.microsoft.com/office/drawing/2014/main" id="{8A82B618-92B0-C3FC-6CEA-0F2153A70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238" y="5049838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8436" name="Textfeld 49">
            <a:extLst>
              <a:ext uri="{FF2B5EF4-FFF2-40B4-BE49-F238E27FC236}">
                <a16:creationId xmlns:a16="http://schemas.microsoft.com/office/drawing/2014/main" id="{8F2BA5BD-0F79-F2F9-A4A7-3344F776F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13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/>
              <a:t>… und nach der 10. Klasse an ein OSZ? </a:t>
            </a:r>
            <a:r>
              <a:rPr lang="de-DE" altLang="en-US" sz="1200"/>
              <a:t>(Beispiel: Elinor Ostrom Schule)</a:t>
            </a:r>
          </a:p>
        </p:txBody>
      </p:sp>
      <p:pic>
        <p:nvPicPr>
          <p:cNvPr id="18437" name="Picture 3">
            <a:extLst>
              <a:ext uri="{FF2B5EF4-FFF2-40B4-BE49-F238E27FC236}">
                <a16:creationId xmlns:a16="http://schemas.microsoft.com/office/drawing/2014/main" id="{21D44DE8-D6E3-A3D7-EA49-063AC518C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81300"/>
            <a:ext cx="21907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>
            <a:extLst>
              <a:ext uri="{FF2B5EF4-FFF2-40B4-BE49-F238E27FC236}">
                <a16:creationId xmlns:a16="http://schemas.microsoft.com/office/drawing/2014/main" id="{019F313B-3640-1C2C-6FA9-FF72BA46B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08500"/>
            <a:ext cx="22098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5">
            <a:extLst>
              <a:ext uri="{FF2B5EF4-FFF2-40B4-BE49-F238E27FC236}">
                <a16:creationId xmlns:a16="http://schemas.microsoft.com/office/drawing/2014/main" id="{1B255F5E-189A-79DE-0102-C0684B5E9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22098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Text Box 32">
            <a:extLst>
              <a:ext uri="{FF2B5EF4-FFF2-40B4-BE49-F238E27FC236}">
                <a16:creationId xmlns:a16="http://schemas.microsoft.com/office/drawing/2014/main" id="{6DB1BBBE-8FE6-9158-10DC-FBEEA5094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88" y="1395413"/>
            <a:ext cx="4276725" cy="949325"/>
          </a:xfrm>
          <a:prstGeom prst="rect">
            <a:avLst/>
          </a:prstGeom>
          <a:solidFill>
            <a:srgbClr val="D8F1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  <a:cs typeface="Calibri" panose="020F0502020204030204" pitchFamily="34" charset="0"/>
              </a:rPr>
              <a:t>Integrierte Berufsausbildung (IBA)</a:t>
            </a:r>
          </a:p>
          <a:p>
            <a:pPr algn="ctr" eaLnBrk="1" hangingPunct="1"/>
            <a:r>
              <a:rPr lang="de-DE" altLang="en-US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  <a:cs typeface="Calibri" panose="020F0502020204030204" pitchFamily="34" charset="0"/>
              </a:rPr>
              <a:t>Ziel: Berufsvorbereitung und höherer Schulabschluss (bei eBBr -&gt; MSA)</a:t>
            </a:r>
            <a:endParaRPr lang="de-DE" altLang="en-US">
              <a:solidFill>
                <a:srgbClr val="205E84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8441" name="Text Box 32">
            <a:extLst>
              <a:ext uri="{FF2B5EF4-FFF2-40B4-BE49-F238E27FC236}">
                <a16:creationId xmlns:a16="http://schemas.microsoft.com/office/drawing/2014/main" id="{CC60D2CB-E712-4475-5488-26ACB72ED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88" y="4225925"/>
            <a:ext cx="4249737" cy="806450"/>
          </a:xfrm>
          <a:prstGeom prst="rect">
            <a:avLst/>
          </a:prstGeom>
          <a:solidFill>
            <a:srgbClr val="D8F1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Fachoberschule (zweij. FOS)</a:t>
            </a:r>
          </a:p>
          <a:p>
            <a:pPr algn="ctr" eaLnBrk="1" hangingPunct="1"/>
            <a:r>
              <a:rPr lang="de-DE" altLang="de-DE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Ziel: Erwerb der </a:t>
            </a:r>
            <a:r>
              <a:rPr lang="de-DE" altLang="de-DE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Fachhochschulreife</a:t>
            </a:r>
            <a:endParaRPr lang="de-DE" altLang="de-DE" b="1">
              <a:solidFill>
                <a:srgbClr val="205E84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B2741B02-2107-21C3-88D9-6B784314F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1711325"/>
            <a:ext cx="1081087" cy="1325563"/>
          </a:xfrm>
          <a:prstGeom prst="rect">
            <a:avLst/>
          </a:prstGeom>
          <a:solidFill>
            <a:srgbClr val="FFFF00"/>
          </a:solidFill>
          <a:ln w="57150">
            <a:solidFill>
              <a:srgbClr val="3C8C93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50"/>
              </a:spcBef>
              <a:buSzPct val="100000"/>
              <a:defRPr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kein A., 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BBr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oder 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eBBr</a:t>
            </a:r>
            <a:endParaRPr lang="de-D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Box 6">
            <a:extLst>
              <a:ext uri="{FF2B5EF4-FFF2-40B4-BE49-F238E27FC236}">
                <a16:creationId xmlns:a16="http://schemas.microsoft.com/office/drawing/2014/main" id="{4412468A-7A01-CAE7-7266-226E11EC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525838"/>
            <a:ext cx="1081087" cy="401637"/>
          </a:xfrm>
          <a:prstGeom prst="rect">
            <a:avLst/>
          </a:prstGeom>
          <a:solidFill>
            <a:srgbClr val="FFFF00"/>
          </a:solidFill>
          <a:ln w="57150">
            <a:solidFill>
              <a:srgbClr val="3C8C93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50"/>
              </a:spcBef>
              <a:buSzPct val="100000"/>
              <a:defRPr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MSA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13ABD43E-3019-64D7-36A7-5B15255D9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4754563"/>
            <a:ext cx="1079500" cy="1017587"/>
          </a:xfrm>
          <a:prstGeom prst="rect">
            <a:avLst/>
          </a:prstGeom>
          <a:solidFill>
            <a:srgbClr val="FFFF00"/>
          </a:solidFill>
          <a:ln w="57150">
            <a:solidFill>
              <a:srgbClr val="3C8C93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50"/>
              </a:spcBef>
              <a:buSzPct val="100000"/>
              <a:defRPr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MSA + </a:t>
            </a:r>
            <a:r>
              <a:rPr lang="de-D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gym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Empf.</a:t>
            </a:r>
          </a:p>
        </p:txBody>
      </p:sp>
      <p:cxnSp>
        <p:nvCxnSpPr>
          <p:cNvPr id="18445" name="Gerade Verbindung mit Pfeil 58">
            <a:extLst>
              <a:ext uri="{FF2B5EF4-FFF2-40B4-BE49-F238E27FC236}">
                <a16:creationId xmlns:a16="http://schemas.microsoft.com/office/drawing/2014/main" id="{05DD56AA-55C9-F249-C29A-FB55C194EC95}"/>
              </a:ext>
            </a:extLst>
          </p:cNvPr>
          <p:cNvCxnSpPr>
            <a:cxnSpLocks noChangeShapeType="1"/>
            <a:stCxn id="56" idx="3"/>
            <a:endCxn id="18440" idx="1"/>
          </p:cNvCxnSpPr>
          <p:nvPr/>
        </p:nvCxnSpPr>
        <p:spPr bwMode="auto">
          <a:xfrm flipV="1">
            <a:off x="3727450" y="1870075"/>
            <a:ext cx="757238" cy="50482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6" name="Text Box 32">
            <a:extLst>
              <a:ext uri="{FF2B5EF4-FFF2-40B4-BE49-F238E27FC236}">
                <a16:creationId xmlns:a16="http://schemas.microsoft.com/office/drawing/2014/main" id="{EA95F424-6F1B-BDEE-8991-288A1BE37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88" y="3411538"/>
            <a:ext cx="4249737" cy="728662"/>
          </a:xfrm>
          <a:prstGeom prst="rect">
            <a:avLst/>
          </a:prstGeom>
          <a:solidFill>
            <a:srgbClr val="D8F1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Berufsfachschule (zweij. und dreij. BFS )</a:t>
            </a:r>
          </a:p>
          <a:p>
            <a:pPr algn="ctr" eaLnBrk="1" hangingPunct="1"/>
            <a:r>
              <a:rPr lang="de-DE" altLang="de-DE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Ziel: Berufsausbildung (DoQual mit FHR)</a:t>
            </a:r>
          </a:p>
        </p:txBody>
      </p:sp>
      <p:cxnSp>
        <p:nvCxnSpPr>
          <p:cNvPr id="18447" name="Gerade Verbindung mit Pfeil 60">
            <a:extLst>
              <a:ext uri="{FF2B5EF4-FFF2-40B4-BE49-F238E27FC236}">
                <a16:creationId xmlns:a16="http://schemas.microsoft.com/office/drawing/2014/main" id="{C6911CC2-A107-FC5C-E8AC-49AD7593D9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08400" y="2619375"/>
            <a:ext cx="747713" cy="550863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Gerade Verbindung mit Pfeil 61">
            <a:extLst>
              <a:ext uri="{FF2B5EF4-FFF2-40B4-BE49-F238E27FC236}">
                <a16:creationId xmlns:a16="http://schemas.microsoft.com/office/drawing/2014/main" id="{F5FFEDC1-6373-B417-DC51-FE6853F51A03}"/>
              </a:ext>
            </a:extLst>
          </p:cNvPr>
          <p:cNvCxnSpPr>
            <a:cxnSpLocks noChangeShapeType="1"/>
            <a:stCxn id="57" idx="3"/>
          </p:cNvCxnSpPr>
          <p:nvPr/>
        </p:nvCxnSpPr>
        <p:spPr bwMode="auto">
          <a:xfrm flipV="1">
            <a:off x="3708400" y="3725863"/>
            <a:ext cx="757238" cy="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Gerade Verbindung mit Pfeil 62">
            <a:extLst>
              <a:ext uri="{FF2B5EF4-FFF2-40B4-BE49-F238E27FC236}">
                <a16:creationId xmlns:a16="http://schemas.microsoft.com/office/drawing/2014/main" id="{1EAC9324-2C01-5547-7132-B093442E848F}"/>
              </a:ext>
            </a:extLst>
          </p:cNvPr>
          <p:cNvCxnSpPr>
            <a:cxnSpLocks noChangeShapeType="1"/>
            <a:stCxn id="58" idx="3"/>
            <a:endCxn id="18441" idx="1"/>
          </p:cNvCxnSpPr>
          <p:nvPr/>
        </p:nvCxnSpPr>
        <p:spPr bwMode="auto">
          <a:xfrm flipV="1">
            <a:off x="3725863" y="4629150"/>
            <a:ext cx="758825" cy="63500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Gerade Verbindung mit Pfeil 63">
            <a:extLst>
              <a:ext uri="{FF2B5EF4-FFF2-40B4-BE49-F238E27FC236}">
                <a16:creationId xmlns:a16="http://schemas.microsoft.com/office/drawing/2014/main" id="{0F32B1A1-D10F-2257-CF48-9A4E2D6F2C53}"/>
              </a:ext>
            </a:extLst>
          </p:cNvPr>
          <p:cNvCxnSpPr>
            <a:cxnSpLocks noChangeShapeType="1"/>
            <a:stCxn id="58" idx="3"/>
          </p:cNvCxnSpPr>
          <p:nvPr/>
        </p:nvCxnSpPr>
        <p:spPr bwMode="auto">
          <a:xfrm>
            <a:off x="3725863" y="5264150"/>
            <a:ext cx="766762" cy="354013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Gerade Verbindung mit Pfeil 64">
            <a:extLst>
              <a:ext uri="{FF2B5EF4-FFF2-40B4-BE49-F238E27FC236}">
                <a16:creationId xmlns:a16="http://schemas.microsoft.com/office/drawing/2014/main" id="{CEFA6075-D2DC-6E4B-B524-7212CF5DCA56}"/>
              </a:ext>
            </a:extLst>
          </p:cNvPr>
          <p:cNvCxnSpPr>
            <a:cxnSpLocks noChangeShapeType="1"/>
            <a:stCxn id="58" idx="3"/>
          </p:cNvCxnSpPr>
          <p:nvPr/>
        </p:nvCxnSpPr>
        <p:spPr bwMode="auto">
          <a:xfrm flipV="1">
            <a:off x="3725863" y="3902075"/>
            <a:ext cx="739775" cy="13620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2" name="Text Box 32">
            <a:extLst>
              <a:ext uri="{FF2B5EF4-FFF2-40B4-BE49-F238E27FC236}">
                <a16:creationId xmlns:a16="http://schemas.microsoft.com/office/drawing/2014/main" id="{D8F48407-3F4D-61D2-0226-D926AA4E5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2392363"/>
            <a:ext cx="4249738" cy="881062"/>
          </a:xfrm>
          <a:prstGeom prst="rect">
            <a:avLst/>
          </a:prstGeom>
          <a:solidFill>
            <a:srgbClr val="D8F1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  <a:cs typeface="Calibri" panose="020F0502020204030204" pitchFamily="34" charset="0"/>
              </a:rPr>
              <a:t>Berliner Ausbildungsmodell (BAM)</a:t>
            </a:r>
          </a:p>
          <a:p>
            <a:pPr algn="ctr" eaLnBrk="1" hangingPunct="1"/>
            <a:r>
              <a:rPr lang="de-DE" altLang="en-US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  <a:cs typeface="Calibri" panose="020F0502020204030204" pitchFamily="34" charset="0"/>
              </a:rPr>
              <a:t>Ziel: Abschluss eines Ausbildungsvertrages</a:t>
            </a:r>
            <a:br>
              <a:rPr lang="de-DE" altLang="en-US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  <a:cs typeface="Calibri" panose="020F0502020204030204" pitchFamily="34" charset="0"/>
              </a:rPr>
            </a:br>
            <a:r>
              <a:rPr lang="de-DE" altLang="en-US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  <a:cs typeface="Calibri" panose="020F0502020204030204" pitchFamily="34" charset="0"/>
              </a:rPr>
              <a:t>(Lernorte: 2 Tage Schule, 3 Tage Betrieb)</a:t>
            </a:r>
            <a:endParaRPr lang="de-DE" altLang="en-US">
              <a:solidFill>
                <a:srgbClr val="205E84"/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cxnSp>
        <p:nvCxnSpPr>
          <p:cNvPr id="18453" name="Gerade Verbindung mit Pfeil 66">
            <a:extLst>
              <a:ext uri="{FF2B5EF4-FFF2-40B4-BE49-F238E27FC236}">
                <a16:creationId xmlns:a16="http://schemas.microsoft.com/office/drawing/2014/main" id="{F8C106CE-1D41-A645-CD28-D254A6523D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16338" y="3711575"/>
            <a:ext cx="741362" cy="788988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4" name="Gerade Verbindung mit Pfeil 67">
            <a:extLst>
              <a:ext uri="{FF2B5EF4-FFF2-40B4-BE49-F238E27FC236}">
                <a16:creationId xmlns:a16="http://schemas.microsoft.com/office/drawing/2014/main" id="{35F21BA8-5CE6-5771-1555-2537B474D0B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698875" y="2238375"/>
            <a:ext cx="635000" cy="1481138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5" name="Gerade Verbindung mit Pfeil 68">
            <a:extLst>
              <a:ext uri="{FF2B5EF4-FFF2-40B4-BE49-F238E27FC236}">
                <a16:creationId xmlns:a16="http://schemas.microsoft.com/office/drawing/2014/main" id="{942D4BFA-9852-F0B6-217F-3B5248FB588A}"/>
              </a:ext>
            </a:extLst>
          </p:cNvPr>
          <p:cNvCxnSpPr>
            <a:cxnSpLocks noChangeShapeType="1"/>
            <a:stCxn id="57" idx="3"/>
          </p:cNvCxnSpPr>
          <p:nvPr/>
        </p:nvCxnSpPr>
        <p:spPr bwMode="auto">
          <a:xfrm flipV="1">
            <a:off x="3708400" y="2698750"/>
            <a:ext cx="747713" cy="102870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6" name="Text Box 32">
            <a:extLst>
              <a:ext uri="{FF2B5EF4-FFF2-40B4-BE49-F238E27FC236}">
                <a16:creationId xmlns:a16="http://schemas.microsoft.com/office/drawing/2014/main" id="{0AFFD40B-2E9D-3442-F9A1-D76D17107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25" y="5108575"/>
            <a:ext cx="4268788" cy="1017588"/>
          </a:xfrm>
          <a:prstGeom prst="rect">
            <a:avLst/>
          </a:prstGeom>
          <a:solidFill>
            <a:srgbClr val="D8F1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Berufliches Gymnasium (bGym, 3 Jahre)</a:t>
            </a:r>
          </a:p>
          <a:p>
            <a:pPr algn="ctr" eaLnBrk="1" hangingPunct="1"/>
            <a:r>
              <a:rPr lang="de-DE" altLang="de-DE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Ziel: Erwerb des </a:t>
            </a:r>
            <a:r>
              <a:rPr lang="de-DE" altLang="de-DE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Allgemeinen</a:t>
            </a:r>
            <a:r>
              <a:rPr lang="de-DE" altLang="de-DE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 </a:t>
            </a:r>
            <a:r>
              <a:rPr lang="de-DE" altLang="de-DE" b="1">
                <a:solidFill>
                  <a:srgbClr val="205E84"/>
                </a:solidFill>
                <a:latin typeface="Calibri" panose="020F0502020204030204" pitchFamily="34" charset="0"/>
                <a:ea typeface="ÇlÇr ñæí©" charset="-128"/>
              </a:rPr>
              <a:t>Hochschulreife</a:t>
            </a:r>
            <a:endParaRPr lang="de-DE" altLang="de-DE" b="1">
              <a:solidFill>
                <a:srgbClr val="205E84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hteck 1">
            <a:extLst>
              <a:ext uri="{FF2B5EF4-FFF2-40B4-BE49-F238E27FC236}">
                <a16:creationId xmlns:a16="http://schemas.microsoft.com/office/drawing/2014/main" id="{4385B3C6-80ED-BEE9-83D5-C953B3527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052513"/>
            <a:ext cx="6408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3366"/>
                </a:solidFill>
                <a:latin typeface="Calibri" panose="020F0502020204030204" pitchFamily="34" charset="0"/>
              </a:rPr>
              <a:t>Das OSZ-Portal steht zur Information zur Verfügung:   </a:t>
            </a:r>
            <a:br>
              <a:rPr lang="de-DE" altLang="de-DE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de-DE" altLang="de-DE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de-DE" altLang="de-DE">
                <a:solidFill>
                  <a:srgbClr val="003366"/>
                </a:solidFill>
                <a:latin typeface="Calibri" panose="020F0502020204030204" pitchFamily="34" charset="0"/>
                <a:hlinkClick r:id="rId2"/>
              </a:rPr>
              <a:t>https://www.osz-berlin.online</a:t>
            </a:r>
            <a:endParaRPr lang="de-DE" altLang="en-US"/>
          </a:p>
        </p:txBody>
      </p:sp>
      <p:sp>
        <p:nvSpPr>
          <p:cNvPr id="19459" name="Textfeld 2">
            <a:extLst>
              <a:ext uri="{FF2B5EF4-FFF2-40B4-BE49-F238E27FC236}">
                <a16:creationId xmlns:a16="http://schemas.microsoft.com/office/drawing/2014/main" id="{026CCDBF-63BB-94AA-5250-C865B7B02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565400"/>
            <a:ext cx="6480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/>
              <a:t>https://www.kurt-schwitters.schule/schwerpunkte/berufs-und-studienorientierung/uebergang/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AB0F427-7EFF-AF48-CCF9-E9C14640F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55675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Anmeldung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E23ADB7-91A1-D219-70DC-149E91E04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4679950"/>
          </a:xfrm>
        </p:spPr>
        <p:txBody>
          <a:bodyPr/>
          <a:lstStyle/>
          <a:p>
            <a:pPr eaLnBrk="1" hangingPunct="1"/>
            <a:r>
              <a:rPr lang="de-DE" altLang="de-DE" sz="2400" b="1"/>
              <a:t>Anmeldezeitraum Februar</a:t>
            </a:r>
          </a:p>
          <a:p>
            <a:pPr eaLnBrk="1" hangingPunct="1"/>
            <a:r>
              <a:rPr lang="de-DE" altLang="de-DE" sz="2400" b="1"/>
              <a:t>persönliche Gespräche – nur bei Bedarf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Anmeldungen bitte bei der Klassenleitung abgeben  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altLang="de-DE" sz="2400" b="1"/>
              <a:t> Anmeldeformular mit vollständigen Namen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     (wie im Ausweis oder Pass)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buFont typeface="Symbol" panose="05050102010706020507" pitchFamily="18" charset="2"/>
              <a:buNone/>
            </a:pPr>
            <a:r>
              <a:rPr lang="de-DE" altLang="de-DE" sz="2400" b="1"/>
              <a:t>Bei Rückfragen wenden Sie sich bitte an Frau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de-DE" altLang="de-DE" sz="2400" b="1"/>
              <a:t>Wienberg oder an Frau Küttler (Oberstufenleitung),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de-DE" altLang="de-DE" sz="2400" b="1"/>
              <a:t>Tel.: 030/42847841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F503BBE-E0B3-2AE1-369A-1D6F46C71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sz="3600" b="1"/>
              <a:t>Vielen Dank für Ihre Aufmerksamkeit</a:t>
            </a:r>
            <a:endParaRPr lang="en-US" altLang="de-DE" sz="3600" b="1">
              <a:cs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5F27EE6-176F-2DF3-A303-EBCA09BD6B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600" b="1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600" b="1"/>
              <a:t>		</a:t>
            </a:r>
            <a:endParaRPr lang="de-DE" altLang="de-DE" sz="1600" b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0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000" b="1"/>
              <a:t>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900" b="1"/>
          </a:p>
        </p:txBody>
      </p:sp>
      <p:pic>
        <p:nvPicPr>
          <p:cNvPr id="30728" name="Picture 8">
            <a:extLst>
              <a:ext uri="{FF2B5EF4-FFF2-40B4-BE49-F238E27FC236}">
                <a16:creationId xmlns:a16="http://schemas.microsoft.com/office/drawing/2014/main" id="{20038059-0C8E-EF66-685B-A4D7C387B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501">
            <a:off x="2916238" y="3068638"/>
            <a:ext cx="35528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5  -0.033 -0.06128  -0.027 -0.09991  C -0.024 -0.11323  -0.02 -0.12655  -0.014 -0.13721  C -0.01 -0.10657  0.004 -0.07859  0.025 -0.06128  C 0.025 -0.09858  0.041 -0.13454  0.068 -0.15053  C 0.077 -0.15719  0.087 -0.15985  0.097 -0.16118  C 0.082 -0.13854  0.074 -0.10657  0.077 -0.07327  C 0.099 -0.09724  0.13 -0.10257  0.157 -0.08525  C 0.166 -0.07993  0.175 -0.0706  0.181 -0.06128  C 0.158 -0.06394  0.134 -0.05195  0.117 -0.02797  C 0.144 -0.01998  0.167 0.00799  0.174 0.04662  C 0.176 0.05994  0.176 0.07327  0.174 0.08659  C 0.161 0.06128  0.139 0.04396  0.115 0.0413  C 0.127 0.0746  0.124 0.11589  0.106 0.14653  C 0.099 0.15719  0.091 0.16651  0.082 0.17184  C 0.089 0.14253  0.085 0.10923  0.072 0.08259  C 0.06 0.11589  0.034 0.13854  0.004 0.13854  C -0.007 0.13854  -0.017 0.13587  -0.026 0.13055  C -0.004 0.11989  0.013 0.09458  0.021 0.06394  C -0.007 0.07193  -0.036 0.05994  -0.055 0.02931  C -0.062 0.01732  -0.066 0.00533  -0.069 -0.00799  C -0.049 0.00932  -0.023 0.01199  0 0  Z" pathEditMode="relative" ptsTypes="">
                                      <p:cBhvr>
                                        <p:cTn id="18" dur="5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E3E6244-DF1B-F33B-C907-AF3CD3304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Einführungsphase – 11. Klasse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1CD0D8A-B995-2964-477F-324AC2353B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73238"/>
            <a:ext cx="8362950" cy="42481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b="1" u="sng"/>
              <a:t>Unterricht im Klassenverband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b="1" u="sng"/>
          </a:p>
          <a:p>
            <a:pPr eaLnBrk="1" hangingPunct="1"/>
            <a:r>
              <a:rPr lang="de-DE" altLang="de-DE" sz="2400" b="1"/>
              <a:t>Deutsch, Englisch, Geschichte, Geografie, Mathematik, Physik, Chemie, Biologie und Sport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	</a:t>
            </a:r>
            <a:r>
              <a:rPr lang="de-DE" altLang="de-DE" sz="2400" b="1">
                <a:solidFill>
                  <a:srgbClr val="33CC33"/>
                </a:solidFill>
              </a:rPr>
              <a:t>SESB</a:t>
            </a:r>
          </a:p>
          <a:p>
            <a:pPr eaLnBrk="1" hangingPunct="1"/>
            <a:r>
              <a:rPr lang="de-DE" altLang="de-DE" sz="2400" b="1">
                <a:solidFill>
                  <a:srgbClr val="33CC33"/>
                </a:solidFill>
              </a:rPr>
              <a:t>Geschichte, Geografie und Biologie in Portugiesisch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>
              <a:solidFill>
                <a:srgbClr val="33CC33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C9BCE0F-ADA5-8AD7-934D-3D684F3E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2BF7E21E-DA00-F695-DADA-09DFB7E6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44675"/>
            <a:ext cx="324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C12C7FD7-6ACC-7F64-665C-15C43103BF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81075"/>
            <a:ext cx="8424863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000" b="1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b="1" u="sng"/>
              <a:t>Basiskurse: Unterricht in Kursen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b="1"/>
          </a:p>
          <a:p>
            <a:pPr eaLnBrk="1" hangingPunct="1">
              <a:lnSpc>
                <a:spcPct val="90000"/>
              </a:lnSpc>
            </a:pPr>
            <a:r>
              <a:rPr lang="de-DE" altLang="de-DE" sz="2400" b="1"/>
              <a:t>Französisch mit Beginn ab Klasse 7, 9 oder 11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b="1"/>
              <a:t>Spanisch mit Beginn ab Klasse 7, 9 oder 11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b="1"/>
              <a:t>Kunst </a:t>
            </a:r>
            <a:r>
              <a:rPr lang="de-DE" altLang="de-DE" sz="2400" b="1" u="sng"/>
              <a:t>oder</a:t>
            </a:r>
            <a:r>
              <a:rPr lang="de-DE" altLang="de-DE" sz="2400" b="1"/>
              <a:t> Musik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400" b="1"/>
              <a:t>Darstellendes Spiel</a:t>
            </a:r>
            <a:endParaRPr lang="de-DE" altLang="de-DE" sz="20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Ein Wechsel innerhalb der 11. Klasse ist nicht möglich.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Es müssen zwei Fremdsprachen belegt werden.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400" b="1"/>
              <a:t>Ein </a:t>
            </a:r>
            <a:r>
              <a:rPr lang="de-DE" altLang="de-DE" sz="2400" b="1" u="sng"/>
              <a:t>nicht gewähltes Fach</a:t>
            </a:r>
            <a:r>
              <a:rPr lang="de-DE" altLang="de-DE" sz="2400" b="1"/>
              <a:t> kann später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400" b="1" u="sng"/>
              <a:t>kein Prüfungsfach</a:t>
            </a:r>
            <a:r>
              <a:rPr lang="de-DE" altLang="de-DE" sz="2400" b="1"/>
              <a:t> sein.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51ABB837-F764-5F33-327C-E61E7FEDC1D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20713"/>
            <a:ext cx="8435975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1400" b="1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800" b="1" u="sng"/>
              <a:t>Profilkurse </a:t>
            </a:r>
            <a:r>
              <a:rPr lang="de-DE" altLang="de-DE" sz="2000" b="1" u="sng"/>
              <a:t>(Wahlpflichtkurse):</a:t>
            </a:r>
            <a:r>
              <a:rPr lang="de-DE" altLang="de-DE" sz="2800" b="1" u="sng"/>
              <a:t> Unterricht in Kursen</a:t>
            </a:r>
            <a:endParaRPr lang="de-DE" altLang="de-DE" sz="2800" b="1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3600" b="1"/>
          </a:p>
          <a:p>
            <a:pPr eaLnBrk="1" hangingPunct="1">
              <a:lnSpc>
                <a:spcPct val="90000"/>
              </a:lnSpc>
            </a:pPr>
            <a:r>
              <a:rPr lang="de-DE" altLang="de-DE" sz="2000" b="1"/>
              <a:t>1. Kurs aus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DE, EN, MA oder BI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</a:t>
            </a:r>
            <a:r>
              <a:rPr lang="de-DE" altLang="de-DE" sz="2000" b="1">
                <a:solidFill>
                  <a:srgbClr val="33CC33"/>
                </a:solidFill>
              </a:rPr>
              <a:t>Portugiesisch für SESB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33CC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000" b="1"/>
              <a:t>2. Kurs aus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DE, EN, MA, BI, KU, GEO, PW (Politikwissenschaften) oder GS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</a:t>
            </a:r>
            <a:r>
              <a:rPr lang="de-DE" altLang="de-DE" sz="2000" b="1">
                <a:solidFill>
                  <a:srgbClr val="33CC33"/>
                </a:solidFill>
              </a:rPr>
              <a:t>Die Unterrichtssprache im 2. Profilkurs ist Deutsch.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Profilkurse können auf Antrag zum Halbjahr gewechselt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werden, wenn es organisatorisch möglich ist.</a:t>
            </a: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B363760F-65A1-080B-86A1-FE3637D3E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E68F64-0533-2EC2-E632-91BF51EF8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Besonderheiten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A25AD95-9DC9-FDC7-C61E-8A95257692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7175" y="1844675"/>
            <a:ext cx="8435975" cy="45259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Selbständige Projektarbeiten in 6 Fächern:                             beide Profilkurse, bi, ph, ch, ku/mu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000" b="1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A6B1E21-D1A5-EE4C-D66D-AF6106681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3482B58-ABF2-6EE3-7820-A73B7A074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96925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Kurswahl für 12 und 13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4D7D8BC-DCA0-88FC-39D1-C550B1D134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362950" cy="54721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/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Aufgabenfeld 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sprachlich-literarisch-künstlerisches AF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(De, En, Fr, Sn, Ku, Wk, Mu, DS)                                            </a:t>
            </a:r>
            <a:r>
              <a:rPr lang="de-DE" altLang="de-DE" sz="2000" b="1">
                <a:solidFill>
                  <a:srgbClr val="33CC33"/>
                </a:solidFill>
              </a:rPr>
              <a:t>Portugiesisch für SESB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800" b="1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Aufgabenfeld II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gesellschaftswissenschaftliches AF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(PW, Ge, Geo)                                                                         </a:t>
            </a:r>
            <a:r>
              <a:rPr lang="de-DE" altLang="de-DE" sz="2000" b="1">
                <a:solidFill>
                  <a:srgbClr val="33CC33"/>
                </a:solidFill>
              </a:rPr>
              <a:t>Geschichte in Portugiesisch für SESB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Aufgabenfeld III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mathematisch-naturwissenschaftlich-technisches AF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000" b="1"/>
              <a:t>	(Ma, Ph, Ch, Bi)                                                                                  </a:t>
            </a:r>
            <a:r>
              <a:rPr lang="de-DE" altLang="de-DE" sz="2000" b="1">
                <a:solidFill>
                  <a:srgbClr val="33CC33"/>
                </a:solidFill>
              </a:rPr>
              <a:t>Biologie in Portugiesisch für SESB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000" b="1"/>
              <a:t>Sport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C138EB7-C378-ADD5-4515-D4B539086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Leistungsfächer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FE5AD4E-37C2-1D46-6397-5F56B278A9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675"/>
            <a:ext cx="8435975" cy="4525963"/>
          </a:xfrm>
        </p:spPr>
        <p:txBody>
          <a:bodyPr/>
          <a:lstStyle/>
          <a:p>
            <a:pPr eaLnBrk="1" hangingPunct="1"/>
            <a:r>
              <a:rPr lang="de-DE" altLang="de-DE" sz="2400" b="1"/>
              <a:t>1. Leistungsfach aus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	DE, EN, MA oder Bi                                        </a:t>
            </a:r>
            <a:r>
              <a:rPr lang="de-DE" altLang="de-DE" sz="2400" b="1">
                <a:solidFill>
                  <a:srgbClr val="33CC33"/>
                </a:solidFill>
              </a:rPr>
              <a:t>Portugiesisch für SESB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z="2400" b="1">
              <a:solidFill>
                <a:srgbClr val="33CC33"/>
              </a:solidFill>
            </a:endParaRPr>
          </a:p>
          <a:p>
            <a:pPr eaLnBrk="1" hangingPunct="1"/>
            <a:r>
              <a:rPr lang="de-DE" altLang="de-DE" sz="2400" b="1"/>
              <a:t>2. Leistungsfach aus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	DE, EN, KU, PW, GS, GEO, MA oder BI                  </a:t>
            </a:r>
            <a:endParaRPr lang="de-DE" altLang="de-DE" sz="2400" b="1">
              <a:solidFill>
                <a:srgbClr val="33CC33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400" b="1"/>
              <a:t> 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altLang="de-DE" sz="2400" b="1">
                <a:sym typeface="Symbol" panose="05050102010706020507" pitchFamily="18" charset="2"/>
              </a:rPr>
              <a:t> je fünf Wochenstunden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altLang="de-DE" sz="2400" b="1">
                <a:sym typeface="Symbol" panose="05050102010706020507" pitchFamily="18" charset="2"/>
              </a:rPr>
              <a:t> zwei Klausuren pro Semester (Halbjahr) – 50%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altLang="de-DE" sz="2400" b="1">
                <a:sym typeface="Symbol" panose="05050102010706020507" pitchFamily="18" charset="2"/>
              </a:rPr>
              <a:t> schriftliche Abiturprüfungen</a:t>
            </a:r>
            <a:endParaRPr lang="de-DE" altLang="de-DE" sz="2400" b="1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F6E4B2D-41DA-2792-33F9-299D33769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E8C9402-E9CA-6578-E781-3089E2CA7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576263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Grundkursfächer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A411914-DED3-7530-F21C-CFBCCF0D4E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435975" cy="4381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300" b="1"/>
              <a:t>jedes Fach außer Leistungsfächer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300" b="1">
                <a:solidFill>
                  <a:srgbClr val="33CC33"/>
                </a:solidFill>
              </a:rPr>
              <a:t>	Geschichte und Biologie in Portugiesisch für SESB</a:t>
            </a:r>
            <a:endParaRPr lang="de-DE" altLang="de-DE" sz="23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300" b="1"/>
          </a:p>
          <a:p>
            <a:pPr eaLnBrk="1" hangingPunct="1">
              <a:lnSpc>
                <a:spcPct val="90000"/>
              </a:lnSpc>
            </a:pPr>
            <a:r>
              <a:rPr lang="de-DE" altLang="de-DE" sz="2300" b="1"/>
              <a:t>bei Leistungsfach KU – Belegverpflichtung von wk (Werkstatt) oder ds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300" b="1"/>
              <a:t>    (ds kann auch losgelöst von LK – KU als GK gewählt werden.)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300" b="1"/>
              <a:t>	(Profil unserer Schule)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300" b="1"/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de-DE" altLang="de-DE" sz="2300" b="1">
                <a:sym typeface="Symbol" panose="05050102010706020507" pitchFamily="18" charset="2"/>
              </a:rPr>
              <a:t> je drei Wochenstunden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de-DE" altLang="de-DE" sz="2300" b="1">
                <a:sym typeface="Symbol" panose="05050102010706020507" pitchFamily="18" charset="2"/>
              </a:rPr>
              <a:t> eine Klausur pro Semester (Halbjahr) – 33,33%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de-DE" altLang="de-DE" sz="2300" b="1">
                <a:sym typeface="Symbol" panose="05050102010706020507" pitchFamily="18" charset="2"/>
              </a:rPr>
              <a:t> schriftliche Abiturprüfung in einem GK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de-DE" altLang="de-DE" sz="2300" b="1">
                <a:sym typeface="Symbol" panose="05050102010706020507" pitchFamily="18" charset="2"/>
              </a:rPr>
              <a:t> mündliche Abiturprüfung in einem GK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BED19E1-FD6F-4B1E-3657-ED23918D7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55675"/>
          </a:xfrm>
        </p:spPr>
        <p:txBody>
          <a:bodyPr/>
          <a:lstStyle/>
          <a:p>
            <a:pPr eaLnBrk="1" hangingPunct="1"/>
            <a:r>
              <a:rPr lang="de-DE" altLang="de-DE" sz="3600" b="1">
                <a:solidFill>
                  <a:srgbClr val="FF0000"/>
                </a:solidFill>
              </a:rPr>
              <a:t>Belegverpflichtungen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DE0E962-FF0F-85AE-5C3F-8BDA9EE397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8893175" cy="3673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alle Prüfungsfächer – vier Semester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Deutsch, </a:t>
            </a:r>
            <a:r>
              <a:rPr lang="de-DE" altLang="de-DE" sz="2400" b="1">
                <a:solidFill>
                  <a:srgbClr val="33CC33"/>
                </a:solidFill>
              </a:rPr>
              <a:t>Portugiesisch</a:t>
            </a:r>
            <a:r>
              <a:rPr lang="de-DE" altLang="de-DE" sz="2400" b="1"/>
              <a:t>, eine Fremdsprache, Mathematik, eine Gesellschaftswissenschaft, eine Naturwissenschaft und Sport – vier Semester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Ds, Mu oder Ku – mind. 2 Semester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2. Fremdsprache mit Beginn 9. Kl. – mind. 1./2. Semester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2. Fremdsprache mit Beginn 11. Kl. – vier Semester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>
              <a:solidFill>
                <a:srgbClr val="33CC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mind. 6 Kurse im 2. Aufgabenfeld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in Klasse 13 alle Geschichte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  <a:p>
            <a:pPr eaLnBrk="1" hangingPunct="1">
              <a:lnSpc>
                <a:spcPct val="80000"/>
              </a:lnSpc>
            </a:pPr>
            <a:r>
              <a:rPr lang="de-DE" altLang="de-DE" sz="2400" b="1"/>
              <a:t>wenn Biologie gewählt, dann 2 Semester Ch oder Ph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400" b="1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8DD9F4E3-F4A3-681C-8BB4-6D3D71C4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3089275"/>
            <a:ext cx="2395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EF3AB9F461EF4B9EE4A3B2475919D4" ma:contentTypeVersion="3" ma:contentTypeDescription="Ein neues Dokument erstellen." ma:contentTypeScope="" ma:versionID="11b6a7ff15626c4a8acc321f2514db6a">
  <xsd:schema xmlns:xsd="http://www.w3.org/2001/XMLSchema" xmlns:xs="http://www.w3.org/2001/XMLSchema" xmlns:p="http://schemas.microsoft.com/office/2006/metadata/properties" xmlns:ns2="cd3b5cb8-4f21-4ff9-92ee-d255cfc3d2cf" targetNamespace="http://schemas.microsoft.com/office/2006/metadata/properties" ma:root="true" ma:fieldsID="b36c2c4a56522afa0d14fdbe38a0f47b" ns2:_="">
    <xsd:import namespace="cd3b5cb8-4f21-4ff9-92ee-d255cfc3d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cb8-4f21-4ff9-92ee-d255cfc3d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26BFC6-EE89-4D03-A690-B0C54CF0656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d3b5cb8-4f21-4ff9-92ee-d255cfc3d2cf"/>
  </ds:schemaRefs>
</ds:datastoreItem>
</file>

<file path=customXml/itemProps2.xml><?xml version="1.0" encoding="utf-8"?>
<ds:datastoreItem xmlns:ds="http://schemas.openxmlformats.org/officeDocument/2006/customXml" ds:itemID="{1C282C32-77F6-414C-BC99-2A3128CE98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Words>563</Words>
  <Application>Microsoft Office PowerPoint</Application>
  <PresentationFormat>Bildschirmpräsentation (4:3)</PresentationFormat>
  <Paragraphs>200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Pixel</vt:lpstr>
      <vt:lpstr>Informationsabend  </vt:lpstr>
      <vt:lpstr>Einführungsphase – 11. Klasse</vt:lpstr>
      <vt:lpstr>PowerPoint-Präsentation</vt:lpstr>
      <vt:lpstr>PowerPoint-Präsentation</vt:lpstr>
      <vt:lpstr>Besonderheiten</vt:lpstr>
      <vt:lpstr>Kurswahl für 12 und 13</vt:lpstr>
      <vt:lpstr>Leistungsfächer</vt:lpstr>
      <vt:lpstr>Grundkursfächer</vt:lpstr>
      <vt:lpstr>Belegverpflichtungen</vt:lpstr>
      <vt:lpstr>Abiturprüfungen</vt:lpstr>
      <vt:lpstr>5. Prüfungskomponente</vt:lpstr>
      <vt:lpstr>Wiederholung/Rücktritt</vt:lpstr>
      <vt:lpstr>Schulischer Teil der Fachhochschulreife</vt:lpstr>
      <vt:lpstr>Besonderheiten</vt:lpstr>
      <vt:lpstr>PowerPoint-Präsentation</vt:lpstr>
      <vt:lpstr>PowerPoint-Präsentation</vt:lpstr>
      <vt:lpstr>PowerPoint-Präsentation</vt:lpstr>
      <vt:lpstr>Anmeldung</vt:lpstr>
      <vt:lpstr>Vielen Dank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Tick Tock, a Vitamin C Clock</dc:title>
  <dc:creator>Oberstufenleitung</dc:creator>
  <cp:lastModifiedBy>Sandy Wienberg</cp:lastModifiedBy>
  <cp:revision>108</cp:revision>
  <dcterms:created xsi:type="dcterms:W3CDTF">2004-11-06T10:41:18Z</dcterms:created>
  <dcterms:modified xsi:type="dcterms:W3CDTF">2024-01-16T06:40:31Z</dcterms:modified>
</cp:coreProperties>
</file>