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7" r:id="rId20"/>
    <p:sldId id="274" r:id="rId21"/>
    <p:sldId id="275" r:id="rId22"/>
    <p:sldId id="276" r:id="rId2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50A52-83A7-4DFD-A733-1998F25E31BD}" type="datetimeFigureOut">
              <a:rPr lang="de-DE" smtClean="0"/>
              <a:t>15.11.2023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8652E-8CFF-414C-AC62-8C79B79ED4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187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8652E-8CFF-414C-AC62-8C79B79ED478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1605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pic>
        <p:nvPicPr>
          <p:cNvPr id="43" name="Grafik 42"/>
          <p:cNvPicPr/>
          <p:nvPr/>
        </p:nvPicPr>
        <p:blipFill>
          <a:blip r:embed="rId2"/>
          <a:stretch/>
        </p:blipFill>
        <p:spPr>
          <a:xfrm>
            <a:off x="1872000" y="1599840"/>
            <a:ext cx="5634000" cy="4495320"/>
          </a:xfrm>
          <a:prstGeom prst="rect">
            <a:avLst/>
          </a:prstGeom>
          <a:ln>
            <a:noFill/>
          </a:ln>
        </p:spPr>
      </p:pic>
      <p:pic>
        <p:nvPicPr>
          <p:cNvPr id="44" name="Grafik 43"/>
          <p:cNvPicPr/>
          <p:nvPr/>
        </p:nvPicPr>
        <p:blipFill>
          <a:blip r:embed="rId2"/>
          <a:stretch/>
        </p:blipFill>
        <p:spPr>
          <a:xfrm>
            <a:off x="1872000" y="1599840"/>
            <a:ext cx="5634000" cy="4495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ubTitle"/>
          </p:nvPr>
        </p:nvSpPr>
        <p:spPr>
          <a:xfrm>
            <a:off x="612720" y="228600"/>
            <a:ext cx="8152920" cy="459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pic>
        <p:nvPicPr>
          <p:cNvPr id="85" name="Grafik 84"/>
          <p:cNvPicPr/>
          <p:nvPr/>
        </p:nvPicPr>
        <p:blipFill>
          <a:blip r:embed="rId2"/>
          <a:stretch/>
        </p:blipFill>
        <p:spPr>
          <a:xfrm>
            <a:off x="1872000" y="1599840"/>
            <a:ext cx="5634000" cy="4495320"/>
          </a:xfrm>
          <a:prstGeom prst="rect">
            <a:avLst/>
          </a:prstGeom>
          <a:ln>
            <a:noFill/>
          </a:ln>
        </p:spPr>
      </p:pic>
      <p:pic>
        <p:nvPicPr>
          <p:cNvPr id="86" name="Grafik 85"/>
          <p:cNvPicPr/>
          <p:nvPr/>
        </p:nvPicPr>
        <p:blipFill>
          <a:blip r:embed="rId2"/>
          <a:stretch/>
        </p:blipFill>
        <p:spPr>
          <a:xfrm>
            <a:off x="1872000" y="1599840"/>
            <a:ext cx="5634000" cy="4495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612720" y="228600"/>
            <a:ext cx="8152920" cy="459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5F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 hidden="1"/>
          <p:cNvSpPr/>
          <p:nvPr/>
        </p:nvSpPr>
        <p:spPr>
          <a:xfrm>
            <a:off x="0" y="1234440"/>
            <a:ext cx="9143640" cy="31968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" name="CustomShape 2" hidden="1"/>
          <p:cNvSpPr/>
          <p:nvPr/>
        </p:nvSpPr>
        <p:spPr>
          <a:xfrm>
            <a:off x="0" y="1280160"/>
            <a:ext cx="533160" cy="2282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590400" y="1280160"/>
            <a:ext cx="8553240" cy="2282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0" y="5970960"/>
            <a:ext cx="9143640" cy="88668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-9000" y="6053400"/>
            <a:ext cx="2248920" cy="712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2359080" y="6044040"/>
            <a:ext cx="6784560" cy="712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2362320" y="4038480"/>
            <a:ext cx="6476760" cy="18284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de-DE" sz="4400" b="0" strike="noStrike" cap="all" spc="-1">
                <a:solidFill>
                  <a:srgbClr val="EBDDC3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Titelmasterformat durch Klicken bearbeiten</a:t>
            </a:r>
            <a:endParaRPr lang="de-DE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dt"/>
          </p:nvPr>
        </p:nvSpPr>
        <p:spPr>
          <a:xfrm>
            <a:off x="76320" y="6068520"/>
            <a:ext cx="2057040" cy="6854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07.12.17</a:t>
            </a:r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ftr"/>
          </p:nvPr>
        </p:nvSpPr>
        <p:spPr>
          <a:xfrm>
            <a:off x="2085480" y="236520"/>
            <a:ext cx="586692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PlaceHolder 10"/>
          <p:cNvSpPr>
            <a:spLocks noGrp="1"/>
          </p:cNvSpPr>
          <p:nvPr>
            <p:ph type="sldNum"/>
          </p:nvPr>
        </p:nvSpPr>
        <p:spPr>
          <a:xfrm>
            <a:off x="8001000" y="228600"/>
            <a:ext cx="837720" cy="3805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85C2E318-4260-40E2-9003-19720F3B2A91}" type="slidenum">
              <a:rPr lang="de-DE" sz="1400" b="1" strike="noStrike" spc="-1">
                <a:solidFill>
                  <a:srgbClr val="EBDDC3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‹Nr.›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9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Format des Gliederungstextes durch Klicken bearbeiten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3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Zweite Gliederungsebene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Dritte Gliederungsebene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Vierte Gliederungsebene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Fünfte Gliederungsebene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Sechste Gliederungsebene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1234440"/>
            <a:ext cx="9143640" cy="31968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0" y="1280160"/>
            <a:ext cx="533160" cy="2282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7" name="CustomShape 3"/>
          <p:cNvSpPr/>
          <p:nvPr/>
        </p:nvSpPr>
        <p:spPr>
          <a:xfrm>
            <a:off x="590400" y="1280160"/>
            <a:ext cx="8553240" cy="2282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8" name="PlaceHolder 4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Titelmasterformat durch Klicken bearbeiten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dt"/>
          </p:nvPr>
        </p:nvSpPr>
        <p:spPr>
          <a:xfrm>
            <a:off x="6095880" y="6248520"/>
            <a:ext cx="266652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1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07.12.17</a:t>
            </a:r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ftr"/>
          </p:nvPr>
        </p:nvSpPr>
        <p:spPr>
          <a:xfrm>
            <a:off x="609480" y="6248160"/>
            <a:ext cx="542088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sldNum"/>
          </p:nvPr>
        </p:nvSpPr>
        <p:spPr>
          <a:xfrm>
            <a:off x="0" y="1272240"/>
            <a:ext cx="533160" cy="2440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5E55B0D1-8C52-4FF1-951C-2A22DFC7B3FA}" type="slidenum">
              <a:rPr lang="de-DE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‹Nr.›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2" name="PlaceHolder 8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Format des Gliederungstextes durch Klicken bearbeiten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Zweite Gliederungsebene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Dritte Gliederungsebene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Vierte Gliederungsebene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Fünfte Gliederungsebene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Sechste Gliederungsebene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Siebte GliederungsebeneTextmasterformate durch Klicken bearbeiten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Zweite Ebene</a:t>
            </a:r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914400" lvl="2" indent="-228240">
              <a:lnSpc>
                <a:spcPct val="100000"/>
              </a:lnSpc>
              <a:buClr>
                <a:srgbClr val="DD8047"/>
              </a:buClr>
              <a:buSzPct val="75000"/>
              <a:buFont typeface="Wingdings" charset="2"/>
              <a:buChar char=""/>
            </a:pPr>
            <a:r>
              <a:rPr lang="de-DE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Dritte Ebene</a:t>
            </a:r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1371600" lvl="3" indent="-228240">
              <a:lnSpc>
                <a:spcPct val="100000"/>
              </a:lnSpc>
              <a:buClr>
                <a:srgbClr val="A5AB81"/>
              </a:buClr>
              <a:buSzPct val="75000"/>
              <a:buFont typeface="Wingdings" charset="2"/>
              <a:buChar char="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Vierte Ebene</a:t>
            </a:r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1828800" lvl="4" indent="-228240">
              <a:lnSpc>
                <a:spcPct val="100000"/>
              </a:lnSpc>
              <a:buClr>
                <a:srgbClr val="D8B25C"/>
              </a:buClr>
              <a:buSzPct val="65000"/>
              <a:buFont typeface="Wingdings" charset="2"/>
              <a:buChar char="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Fünfte Ebene</a:t>
            </a:r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1187624" y="4038480"/>
            <a:ext cx="7651096" cy="1828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de-DE" sz="4400" b="0" strike="noStrike" cap="all" spc="-1" dirty="0">
                <a:solidFill>
                  <a:srgbClr val="EBDDC3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Herzlich Willkommen an der Kurt-Schwitters-Schule</a:t>
            </a:r>
          </a:p>
          <a:p>
            <a:pPr>
              <a:lnSpc>
                <a:spcPct val="100000"/>
              </a:lnSpc>
            </a:pPr>
            <a:endParaRPr lang="de-DE" sz="1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2362320" y="6050160"/>
            <a:ext cx="6705360" cy="685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26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Elterninformationen für 2024/2025</a:t>
            </a:r>
            <a:endParaRPr lang="de-DE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Binnendifferenzierung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596664" y="16288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Leistungsdifferenzierung (GR- und ER-Niveau):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in en und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ma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ab Klasse 7 (2. HJ)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ab JG 9 auch in de,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ph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ch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bi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Schüler*innen bleiben im Klassenverband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differenzierte Aufgabenstellungen im Unterricht, bei Arbeiten und in der FA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bei Klassenarbeiten und in FA werden Aufgaben auf allen Niveaus angeboten, die Schüler*innen wählen „ihr Niveau“ selbständig (Lehrkräften unterstützen)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>
              <a:lnSpc>
                <a:spcPct val="100000"/>
              </a:lnSpc>
            </a:pP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Inklusion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Kinder und Jugendliche mit Förderstatus werden in alle Klassen integriert (ca. 4 je Klasse)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LRS ist kein Förderstatus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6 Kolleg*innen mit einer sonderpädagogischen Ausbildung, sonst </a:t>
            </a:r>
            <a:r>
              <a:rPr lang="de-DE" sz="29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Doppelsteckung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mit Fachlehrer*innen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vereinzelt zusätzlich Schulhelfer*innen im Einsatz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schlechte räumliche Bedingungen, sodass die Förderung in der Regel im Klassenunterricht selbst erfolgt, kaum Teilungsräume vorhanden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Ganztagskonzept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Vollständige ganztägige Betreuung ist nicht möglich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Schüler*innen können und sollen eine AG belegen </a:t>
            </a:r>
            <a:b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</a:b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(1 x 75‘ pro Woche)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Angebot durch Lehrer*innen, </a:t>
            </a:r>
            <a:r>
              <a:rPr lang="de-DE" sz="29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Sozialpädagog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*innen und Kooperation mit Jugendfreizeiteinrichtungen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Schulclub/ Jugendhaus Königstadt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Räume in beiden Häusern für die offene Jugendarbeit und 8 </a:t>
            </a:r>
            <a:r>
              <a:rPr lang="de-DE" sz="29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Sozialpädagog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*innen 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Mittagessen (</a:t>
            </a:r>
            <a:r>
              <a:rPr lang="de-DE" sz="29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Clauert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-Catering): 4,30€</a:t>
            </a:r>
          </a:p>
          <a:p>
            <a:pPr>
              <a:lnSpc>
                <a:spcPct val="100000"/>
              </a:lnSpc>
            </a:pP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Künstlerische Profilierung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Ausgesprochen vielfältiges Angebot in den WPU-Kursen Sek I und Kursen der Sek II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Kunstwerkstätten in der gymnasialen Oberstufe, Kunstpräsentationen (u.a. Keramik, Medien, Druck)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Kunstfahrt im Jahrgang 9 </a:t>
            </a:r>
          </a:p>
          <a:p>
            <a:pPr>
              <a:lnSpc>
                <a:spcPct val="100000"/>
              </a:lnSpc>
            </a:pP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Duales Lernen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JG 7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Erstes Praktikum „Stärken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stärken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“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„Komm auf Tour“: Stärken-Schwächen-Analyse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Es geht um Wertschätzung der Arbeitswelt, um praktisches Lernen an anderen Orten</a:t>
            </a:r>
          </a:p>
          <a:p>
            <a:pPr marL="366120" lvl="1">
              <a:lnSpc>
                <a:spcPct val="100000"/>
              </a:lnSpc>
              <a:buClr>
                <a:srgbClr val="94B6D2"/>
              </a:buClr>
              <a:buSzPct val="70000"/>
            </a:pP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JG8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Besuch von 3 Werkstätten und die Potenzialanalyse bei Kooperationspartner: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WeTeK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und Q.E.&amp;.U. 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Duales Lernen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JG9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2-wöchiges Betriebspraktikum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Bewerbungstraining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BIZ- Besuch</a:t>
            </a:r>
          </a:p>
          <a:p>
            <a:pPr marL="366120" lvl="1">
              <a:lnSpc>
                <a:spcPct val="100000"/>
              </a:lnSpc>
              <a:buClr>
                <a:srgbClr val="94B6D2"/>
              </a:buClr>
              <a:buSzPct val="70000"/>
            </a:pP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JG 10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2-wöchiges Betriebspraktikum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Betreuung durch die Jugendberufsagentur auch in der Schule in wöchentlichen Beratungsstunden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Staatliche Europa-Schule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Im Europaschulzweig werden Jugendliche </a:t>
            </a:r>
            <a:r>
              <a:rPr lang="de-DE" sz="2700" b="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deutscher und portugiesischer Muttersprache</a:t>
            </a:r>
            <a:r>
              <a:rPr lang="de-DE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gemeinsam unterrichtet. Dabei wird dem Erlernen der jeweiligen Partnersprache große Bedeutung beigemessen. 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Auf Deutsch: Mathematik, Physik, Chemie, Kunst, WAT, Sport, 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Auf Portugiesisch: </a:t>
            </a:r>
            <a:r>
              <a:rPr lang="de-DE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Biologie, Geschichte, Ethik, Erdkunde und Musik 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Im Jahrgang 9/10 nehmen die SESB-Klassen im Gegensatz zu den Regelklassen nur an einem WPU-Kurs teil (in der Regel Fortführung Französisch, Kunst, WAT)</a:t>
            </a:r>
            <a:endParaRPr lang="de-DE" sz="2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>
              <a:lnSpc>
                <a:spcPct val="100000"/>
              </a:lnSpc>
            </a:pP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 dirty="0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Höhepunkte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v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iele Projekte und Exkursionen innerhalb der Unterrichtszeit (außerschulische Lernorte)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Klassenfahrten, Sprachfahrten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Weihnachtsfest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Sportfest, Sportwettkämpfe, Sponsorenlauf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Wandertage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Talentwettbewerb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Englisches Theater (7, 8) </a:t>
            </a:r>
          </a:p>
          <a:p>
            <a:pPr>
              <a:lnSpc>
                <a:spcPct val="100000"/>
              </a:lnSpc>
            </a:pP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>
              <a:lnSpc>
                <a:spcPct val="100000"/>
              </a:lnSpc>
            </a:pP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 dirty="0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Wichtig!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Tag der offenen Tür – 16.01.2024 in der Zeit von16.00-19.00 Uhr im Haus 2 in der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Bötzowstraße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11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Unbedingt andere Schulen anschauen</a:t>
            </a:r>
            <a:endParaRPr lang="de-DE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endParaRPr lang="de-DE" sz="2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60">
              <a:buClr>
                <a:srgbClr val="DD8047"/>
              </a:buClr>
              <a:buSzPct val="60000"/>
            </a:pPr>
            <a:endParaRPr lang="de-DE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buClr>
                <a:srgbClr val="DD8047"/>
              </a:buClr>
              <a:buSzPct val="60000"/>
              <a:buFont typeface="Wingdings" charset="2"/>
              <a:buChar char=""/>
            </a:pPr>
            <a:endParaRPr lang="de-DE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>
              <a:lnSpc>
                <a:spcPct val="100000"/>
              </a:lnSpc>
            </a:pPr>
            <a:endParaRPr lang="de-DE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>
              <a:lnSpc>
                <a:spcPct val="100000"/>
              </a:lnSpc>
            </a:pPr>
            <a:endParaRPr lang="de-DE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29224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Anmeldeverfahren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Vom 20. bis 28.02.2024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Montag bis Freitag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von 08.00 – 12.00 Uhr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Dienstag und Donnerstag auch von 14.00 – 18.00 Uhr  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Mit Unterlagen von der Grundschule in der </a:t>
            </a:r>
            <a:r>
              <a:rPr lang="de-DE" sz="29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Bötzowstraße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11 (Haus 2)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Ohne Termin, eventuell etwas Wartezeit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Persönliches Gespräch mit Schulleitung oder  Vertreter*in, Ihr Kind muss </a:t>
            </a:r>
            <a:r>
              <a:rPr lang="de-DE" sz="2900" b="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nicht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mitkommen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Wahl des Wahlpflichtkurses notwendig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Standort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Kurt-Schwitters-Schule (Integrierte Sekundarschule mit gymnasialer Oberstufe)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		</a:t>
            </a:r>
            <a:r>
              <a:rPr lang="de-DE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Haus 1</a:t>
            </a:r>
            <a:r>
              <a:rPr lang="de-DE" sz="2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&amp;3:  	</a:t>
            </a:r>
            <a:r>
              <a:rPr lang="de-DE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Greifswalder Str. 25, 10405 B. </a:t>
            </a:r>
            <a:endParaRPr lang="de-DE" sz="23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r>
              <a:rPr lang="de-DE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			       	Telefon: 428478 41</a:t>
            </a:r>
            <a:endParaRPr lang="de-DE" sz="29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		</a:t>
            </a:r>
            <a:r>
              <a:rPr lang="de-DE" sz="2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Haus 2:      	</a:t>
            </a:r>
            <a:r>
              <a:rPr lang="de-DE" sz="26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Bötzowstraße</a:t>
            </a:r>
            <a:r>
              <a:rPr lang="de-DE" sz="2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11, 10407 B.			 		Telefon: 428 478 11</a:t>
            </a:r>
            <a:endParaRPr lang="de-DE" sz="23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Schulleiterin: 	       	N.N.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Stellv. Schulleiter:       	Herr </a:t>
            </a:r>
            <a:r>
              <a:rPr lang="de-DE" sz="29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Radzioch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Sekundarschulleiterin:  Frau Hentschel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Auswahlverfahren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4 Regelklassen mit 104 Plätzen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Schüler*innen mit </a:t>
            </a:r>
            <a:r>
              <a:rPr lang="de-DE" sz="2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Förderstatus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(4 Plätze je Klasse, also 16)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Härtefälle (maximal 10% entsprechen 8 Plätze)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60% (53 Plätzen) nach Durchschnittsnote aus Grundschule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restliche Plätze werden verlost (27)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nicht angenommene Schüler*innen gehen an Zweit- oder Drittwunschschule oder erhalten einen Schulplatz vom Bezirksamt zugewiesen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612720" y="228600"/>
            <a:ext cx="8152920" cy="75212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 dirty="0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Anmeldungen der letzten Jahre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graphicFrame>
        <p:nvGraphicFramePr>
          <p:cNvPr id="129" name="Table 2"/>
          <p:cNvGraphicFramePr/>
          <p:nvPr>
            <p:extLst>
              <p:ext uri="{D42A27DB-BD31-4B8C-83A1-F6EECF244321}">
                <p14:modId xmlns:p14="http://schemas.microsoft.com/office/powerpoint/2010/main" val="4143176509"/>
              </p:ext>
            </p:extLst>
          </p:nvPr>
        </p:nvGraphicFramePr>
        <p:xfrm>
          <a:off x="251520" y="1844824"/>
          <a:ext cx="8152919" cy="4444784"/>
        </p:xfrm>
        <a:graphic>
          <a:graphicData uri="http://schemas.openxmlformats.org/drawingml/2006/table">
            <a:tbl>
              <a:tblPr/>
              <a:tblGrid>
                <a:gridCol w="2323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3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1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32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5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6135">
                  <a:extLst>
                    <a:ext uri="{9D8B030D-6E8A-4147-A177-3AD203B41FA5}">
                      <a16:colId xmlns:a16="http://schemas.microsoft.com/office/drawing/2014/main" val="71482615"/>
                    </a:ext>
                  </a:extLst>
                </a:gridCol>
              </a:tblGrid>
              <a:tr h="36004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 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2019/2020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2020/2021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2021/2022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2022/2023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2023/2024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04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(Jg. 9)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(Jg. 8)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(Jg. 7)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(Jg. 7)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(Jg. 7)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Anmeldungen mit Empfehlung insgesamt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221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216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249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174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157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davon mit sonderpäd. Förderstatus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464">
                <a:tc>
                  <a:txBody>
                    <a:bodyPr/>
                    <a:lstStyle/>
                    <a:p>
                      <a:endParaRPr lang="de-DE" dirty="0"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Auswahlverfahren </a:t>
                      </a:r>
                      <a:br>
                        <a:rPr lang="de-DE" sz="1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</a:br>
                      <a:r>
                        <a:rPr lang="de-DE" sz="1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durch Schulaufsicht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Auswahlverfahren </a:t>
                      </a:r>
                      <a:br>
                        <a:rPr lang="de-DE" sz="1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</a:br>
                      <a:r>
                        <a:rPr lang="de-DE" sz="1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durch Schulaufsicht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Auswahlverfahren </a:t>
                      </a:r>
                      <a:br>
                        <a:rPr lang="de-DE" sz="1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</a:br>
                      <a:r>
                        <a:rPr lang="de-DE" sz="1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durch Schulaufsicht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Auswahlverfahren </a:t>
                      </a:r>
                      <a:br>
                        <a:rPr lang="de-DE" sz="1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</a:br>
                      <a:r>
                        <a:rPr lang="de-DE" sz="1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durch Schulaufsicht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Auswahlverfahren </a:t>
                      </a:r>
                      <a:br>
                        <a:rPr lang="de-DE" sz="1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</a:br>
                      <a:r>
                        <a:rPr lang="de-DE" sz="1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durch Schulaufsicht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Aufnahme über die Note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0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Aufnahme über Härtefall (nur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Geschwister)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11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11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8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8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8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 Aufnahme sonderpäd. Förderbedarf 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 Aufnahme über Los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 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bei fünf (vier) Regelklassen gelost ab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5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Nicht aufgenommen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88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145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Räume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graphicFrame>
        <p:nvGraphicFramePr>
          <p:cNvPr id="92" name="Table 2"/>
          <p:cNvGraphicFramePr/>
          <p:nvPr>
            <p:extLst>
              <p:ext uri="{D42A27DB-BD31-4B8C-83A1-F6EECF244321}">
                <p14:modId xmlns:p14="http://schemas.microsoft.com/office/powerpoint/2010/main" val="536960342"/>
              </p:ext>
            </p:extLst>
          </p:nvPr>
        </p:nvGraphicFramePr>
        <p:xfrm>
          <a:off x="467640" y="1700640"/>
          <a:ext cx="7560744" cy="4955231"/>
        </p:xfrm>
        <a:graphic>
          <a:graphicData uri="http://schemas.openxmlformats.org/drawingml/2006/table">
            <a:tbl>
              <a:tblPr/>
              <a:tblGrid>
                <a:gridCol w="3780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2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</a:rPr>
                        <a:t>Haus 1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</a:rPr>
                        <a:t>Haus 2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2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5 naturwiss. Fachräume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5 naturwiss. Fachräume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321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4 Arbeitslehre-Werkstätten (Textil, Metall, Lehrküche, Holz)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3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 Turnhalle, 1 Basketball-Feld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 Turnhalle, 1 Sportanlage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3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Je 1 Medienraum in Haus 1 und 3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2 Medienräume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3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2 Kunsträume im Haus 3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5 Künstlerische Werkstätten und 3 Kunsträume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3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 Musikraum und 1 Probenraum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 Musikraum und 1 Keybordraum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23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 Essenraum (Mittagsversorgung)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 Essenraum (Mittagversorgung)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1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 Aula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 Aula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Mitarbeiter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ca.110 Lehrer*innen und Referendar*innen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8 </a:t>
            </a:r>
            <a:r>
              <a:rPr lang="de-DE" sz="29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Sozialpädagog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*innen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2 Sekretärinnen 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 Verwaltungsleiterin</a:t>
            </a:r>
            <a:endParaRPr lang="de-DE" sz="29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 Hausmeister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Schüler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Zurzeit in den Jahrgängen 7 bis 13 ca. 1000 Schüler*innen, davon 300 Schüler*innen in der gymnasialen</a:t>
            </a:r>
            <a:r>
              <a:rPr lang="de-DE" sz="2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Oberstufe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Die Jahrgänge 7 bis 10 sind ab 2024/ 2025 6zügig </a:t>
            </a:r>
            <a:r>
              <a:rPr lang="de-DE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(4 Regelklassen und 2 SESB-Klassen)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2024/ 2025 </a:t>
            </a:r>
            <a:endParaRPr lang="de-DE" sz="2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Haus 2: JG 7  und JG 9  plus Oberstufe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Haus 1: JG 8 und JG 10  plus Oberstufe</a:t>
            </a:r>
          </a:p>
          <a:p>
            <a:pPr marL="366120" lvl="1">
              <a:lnSpc>
                <a:spcPct val="100000"/>
              </a:lnSpc>
              <a:buClr>
                <a:srgbClr val="94B6D2"/>
              </a:buClr>
              <a:buSzPct val="70000"/>
            </a:pP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Unterrichts- und Pausenzeiten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Unterricht wird in 60- und 75-minütigen Blöcken erteilt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Flexible Anfangs- und Endzeiten, variable Mittagspause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Unterrichtstag beginnt frühestens um 8:10 Uhr und endet spätestens 15:30 Uhr (15:15 Uhr)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4 x in der Woche 5 Blöcke am Tag und 1 x 4 Blöcke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Stundenplan einer 7.Klasse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00808"/>
            <a:ext cx="8696325" cy="39657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Wahlpflichtunterricht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Förderung der Neigungen, also der Interessen und Stärken 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 x 60‘ und 1 x 75‘ pro Woche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Französisch, Kunst, Wirtschaft-Arbeit-Technik, Musik (in Abhängigkeit vom Personal),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Ab Klasse 9 zwei Wahlpflichtkurse 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WPU I: 2 x 75‘  (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frz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Fortgeschrittene, span Anfangende und z.B.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ku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nw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wat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pb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)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WPU II: 1 x 75‘ ( z.B.: 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nw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wat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ku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geo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mu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)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 dirty="0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Montessori: Freiarbeit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Selbständiges Lernen an unterschiedlichen Aufgabenstellungen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4 x 60‘ pro Woche, Betreuung durch unterrichtende Lehrer*innen mit Wochenplanung im Logbuch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Fächer geben einen Teil der Unterrichtszeit in die FA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Spektrum reicht von Übungsaufgaben zur Festigung über selbständiges Erarbeiten von Inhalten, Gruppen- oder Partneraufträgen bis zur Bearbeitung langfristiger Projekte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1138</Words>
  <Application>Microsoft Office PowerPoint</Application>
  <PresentationFormat>Bildschirmpräsentation (4:3)</PresentationFormat>
  <Paragraphs>201</Paragraphs>
  <Slides>21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21</vt:i4>
      </vt:variant>
    </vt:vector>
  </HeadingPairs>
  <TitlesOfParts>
    <vt:vector size="31" baseType="lpstr">
      <vt:lpstr>Arial</vt:lpstr>
      <vt:lpstr>Calibri</vt:lpstr>
      <vt:lpstr>DejaVu Sans</vt:lpstr>
      <vt:lpstr>Symbol</vt:lpstr>
      <vt:lpstr>Times New Roman</vt:lpstr>
      <vt:lpstr>Tw Cen MT</vt:lpstr>
      <vt:lpstr>Wingdings</vt:lpstr>
      <vt:lpstr>Wingdings 2</vt:lpstr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an der Kurt-Schwitters-Schule</dc:title>
  <dc:creator>Roman Radzioch</dc:creator>
  <cp:lastModifiedBy>Göhler, Anja</cp:lastModifiedBy>
  <cp:revision>100</cp:revision>
  <cp:lastPrinted>2021-10-29T06:57:39Z</cp:lastPrinted>
  <dcterms:created xsi:type="dcterms:W3CDTF">2013-01-15T17:26:56Z</dcterms:created>
  <dcterms:modified xsi:type="dcterms:W3CDTF">2023-11-15T13:02:13Z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Bildschirmpräsentation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21</vt:i4>
  </property>
</Properties>
</file>