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7" r:id="rId20"/>
    <p:sldId id="274" r:id="rId21"/>
    <p:sldId id="275" r:id="rId22"/>
    <p:sldId id="276" r:id="rId23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50A52-83A7-4DFD-A733-1998F25E31BD}" type="datetimeFigureOut">
              <a:rPr lang="de-DE" smtClean="0"/>
              <a:t>14.11.2022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E8652E-8CFF-414C-AC62-8C79B79ED4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0187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8652E-8CFF-414C-AC62-8C79B79ED478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1605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12720" y="3948480"/>
            <a:ext cx="815292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47905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127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pic>
        <p:nvPicPr>
          <p:cNvPr id="43" name="Grafik 42"/>
          <p:cNvPicPr/>
          <p:nvPr/>
        </p:nvPicPr>
        <p:blipFill>
          <a:blip r:embed="rId2"/>
          <a:stretch/>
        </p:blipFill>
        <p:spPr>
          <a:xfrm>
            <a:off x="1872000" y="1599840"/>
            <a:ext cx="5634000" cy="4495320"/>
          </a:xfrm>
          <a:prstGeom prst="rect">
            <a:avLst/>
          </a:prstGeom>
          <a:ln>
            <a:noFill/>
          </a:ln>
        </p:spPr>
      </p:pic>
      <p:pic>
        <p:nvPicPr>
          <p:cNvPr id="44" name="Grafik 43"/>
          <p:cNvPicPr/>
          <p:nvPr/>
        </p:nvPicPr>
        <p:blipFill>
          <a:blip r:embed="rId2"/>
          <a:stretch/>
        </p:blipFill>
        <p:spPr>
          <a:xfrm>
            <a:off x="1872000" y="1599840"/>
            <a:ext cx="5634000" cy="4495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subTitle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subTitle"/>
          </p:nvPr>
        </p:nvSpPr>
        <p:spPr>
          <a:xfrm>
            <a:off x="612720" y="228600"/>
            <a:ext cx="8152920" cy="459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127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7905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12720" y="3948480"/>
            <a:ext cx="815292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612720" y="3948480"/>
            <a:ext cx="815292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47905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6127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pic>
        <p:nvPicPr>
          <p:cNvPr id="85" name="Grafik 84"/>
          <p:cNvPicPr/>
          <p:nvPr/>
        </p:nvPicPr>
        <p:blipFill>
          <a:blip r:embed="rId2"/>
          <a:stretch/>
        </p:blipFill>
        <p:spPr>
          <a:xfrm>
            <a:off x="1872000" y="1599840"/>
            <a:ext cx="5634000" cy="4495320"/>
          </a:xfrm>
          <a:prstGeom prst="rect">
            <a:avLst/>
          </a:prstGeom>
          <a:ln>
            <a:noFill/>
          </a:ln>
        </p:spPr>
      </p:pic>
      <p:pic>
        <p:nvPicPr>
          <p:cNvPr id="86" name="Grafik 85"/>
          <p:cNvPicPr/>
          <p:nvPr/>
        </p:nvPicPr>
        <p:blipFill>
          <a:blip r:embed="rId2"/>
          <a:stretch/>
        </p:blipFill>
        <p:spPr>
          <a:xfrm>
            <a:off x="1872000" y="1599840"/>
            <a:ext cx="5634000" cy="4495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612720" y="228600"/>
            <a:ext cx="8152920" cy="459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127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7905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612720" y="3948480"/>
            <a:ext cx="815292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75F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 hidden="1"/>
          <p:cNvSpPr/>
          <p:nvPr/>
        </p:nvSpPr>
        <p:spPr>
          <a:xfrm>
            <a:off x="0" y="1234440"/>
            <a:ext cx="9143640" cy="319680"/>
          </a:xfrm>
          <a:prstGeom prst="rect">
            <a:avLst/>
          </a:prstGeom>
          <a:solidFill>
            <a:srgbClr val="FFFFFF"/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" name="CustomShape 2" hidden="1"/>
          <p:cNvSpPr/>
          <p:nvPr/>
        </p:nvSpPr>
        <p:spPr>
          <a:xfrm>
            <a:off x="0" y="1280160"/>
            <a:ext cx="533160" cy="2282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590400" y="1280160"/>
            <a:ext cx="8553240" cy="2282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0" y="5970960"/>
            <a:ext cx="9143640" cy="886680"/>
          </a:xfrm>
          <a:prstGeom prst="rect">
            <a:avLst/>
          </a:prstGeom>
          <a:solidFill>
            <a:srgbClr val="FFFFFF"/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-9000" y="6053400"/>
            <a:ext cx="2248920" cy="7128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2359080" y="6044040"/>
            <a:ext cx="6784560" cy="7128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" name="PlaceHolder 7"/>
          <p:cNvSpPr>
            <a:spLocks noGrp="1"/>
          </p:cNvSpPr>
          <p:nvPr>
            <p:ph type="title"/>
          </p:nvPr>
        </p:nvSpPr>
        <p:spPr>
          <a:xfrm>
            <a:off x="2362320" y="4038480"/>
            <a:ext cx="6476760" cy="182844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de-DE" sz="4400" b="0" strike="noStrike" cap="all" spc="-1">
                <a:solidFill>
                  <a:srgbClr val="EBDDC3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Titelmasterformat durch Klicken bearbeiten</a:t>
            </a:r>
            <a:endParaRPr lang="de-DE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dt"/>
          </p:nvPr>
        </p:nvSpPr>
        <p:spPr>
          <a:xfrm>
            <a:off x="76320" y="6068520"/>
            <a:ext cx="2057040" cy="68544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de-DE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07.12.17</a:t>
            </a:r>
            <a:endParaRPr lang="de-D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ftr"/>
          </p:nvPr>
        </p:nvSpPr>
        <p:spPr>
          <a:xfrm>
            <a:off x="2085480" y="236520"/>
            <a:ext cx="5866920" cy="3646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endParaRPr lang="de-D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" name="PlaceHolder 10"/>
          <p:cNvSpPr>
            <a:spLocks noGrp="1"/>
          </p:cNvSpPr>
          <p:nvPr>
            <p:ph type="sldNum"/>
          </p:nvPr>
        </p:nvSpPr>
        <p:spPr>
          <a:xfrm>
            <a:off x="8001000" y="228600"/>
            <a:ext cx="837720" cy="3805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85C2E318-4260-40E2-9003-19720F3B2A91}" type="slidenum">
              <a:rPr lang="de-DE" sz="1400" b="1" strike="noStrike" spc="-1">
                <a:solidFill>
                  <a:srgbClr val="EBDDC3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‹Nr.›</a:t>
            </a:fld>
            <a:endParaRPr lang="de-D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" name="PlaceHolder 11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9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Format des Gliederungstextes durch Klicken bearbeiten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3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Zweite Gliederungsebene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Dritte Gliederungsebene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Vierte Gliederungsebene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Fünfte Gliederungsebene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Sechste Gliederungsebene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1234440"/>
            <a:ext cx="9143640" cy="319680"/>
          </a:xfrm>
          <a:prstGeom prst="rect">
            <a:avLst/>
          </a:prstGeom>
          <a:solidFill>
            <a:srgbClr val="FFFFFF"/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6" name="CustomShape 2"/>
          <p:cNvSpPr/>
          <p:nvPr/>
        </p:nvSpPr>
        <p:spPr>
          <a:xfrm>
            <a:off x="0" y="1280160"/>
            <a:ext cx="533160" cy="2282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7" name="CustomShape 3"/>
          <p:cNvSpPr/>
          <p:nvPr/>
        </p:nvSpPr>
        <p:spPr>
          <a:xfrm>
            <a:off x="590400" y="1280160"/>
            <a:ext cx="8553240" cy="2282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8" name="PlaceHolder 4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Titelmasterformat durch Klicken bearbeiten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dt"/>
          </p:nvPr>
        </p:nvSpPr>
        <p:spPr>
          <a:xfrm>
            <a:off x="6095880" y="6248520"/>
            <a:ext cx="2666520" cy="3646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1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07.12.17</a:t>
            </a:r>
            <a:endParaRPr lang="de-D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ftr"/>
          </p:nvPr>
        </p:nvSpPr>
        <p:spPr>
          <a:xfrm>
            <a:off x="609480" y="6248160"/>
            <a:ext cx="5420880" cy="3646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endParaRPr lang="de-D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1" name="PlaceHolder 7"/>
          <p:cNvSpPr>
            <a:spLocks noGrp="1"/>
          </p:cNvSpPr>
          <p:nvPr>
            <p:ph type="sldNum"/>
          </p:nvPr>
        </p:nvSpPr>
        <p:spPr>
          <a:xfrm>
            <a:off x="0" y="1272240"/>
            <a:ext cx="533160" cy="2440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5E55B0D1-8C52-4FF1-951C-2A22DFC7B3FA}" type="slidenum">
              <a:rPr lang="de-DE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‹Nr.›</a:t>
            </a:fld>
            <a:endParaRPr lang="de-D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2" name="PlaceHolder 8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Format des Gliederungstextes durch Klicken bearbeiten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Zweite Gliederungsebene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Dritte Gliederungsebene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Vierte Gliederungsebene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Fünfte Gliederungsebene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Sechste Gliederungsebene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Siebte GliederungsebeneTextmasterformate durch Klicken bearbeiten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Zweite Ebene</a:t>
            </a:r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914400" lvl="2" indent="-228240">
              <a:lnSpc>
                <a:spcPct val="100000"/>
              </a:lnSpc>
              <a:buClr>
                <a:srgbClr val="DD8047"/>
              </a:buClr>
              <a:buSzPct val="75000"/>
              <a:buFont typeface="Wingdings" charset="2"/>
              <a:buChar char=""/>
            </a:pPr>
            <a:r>
              <a:rPr lang="de-DE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Dritte Ebene</a:t>
            </a:r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1371600" lvl="3" indent="-228240">
              <a:lnSpc>
                <a:spcPct val="100000"/>
              </a:lnSpc>
              <a:buClr>
                <a:srgbClr val="A5AB81"/>
              </a:buClr>
              <a:buSzPct val="75000"/>
              <a:buFont typeface="Wingdings" charset="2"/>
              <a:buChar char="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Vierte Ebene</a:t>
            </a:r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1828800" lvl="4" indent="-228240">
              <a:lnSpc>
                <a:spcPct val="100000"/>
              </a:lnSpc>
              <a:buClr>
                <a:srgbClr val="D8B25C"/>
              </a:buClr>
              <a:buSzPct val="65000"/>
              <a:buFont typeface="Wingdings" charset="2"/>
              <a:buChar char="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Fünfte Ebene</a:t>
            </a:r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1187624" y="4038480"/>
            <a:ext cx="7651096" cy="1828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de-DE" sz="4400" b="0" strike="noStrike" cap="all" spc="-1" dirty="0">
                <a:solidFill>
                  <a:srgbClr val="EBDDC3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Herzlich Willkommen an der </a:t>
            </a:r>
            <a:r>
              <a:rPr lang="de-DE" sz="4400" b="0" strike="noStrike" cap="all" spc="-1" dirty="0" smtClean="0">
                <a:solidFill>
                  <a:srgbClr val="EBDDC3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Kurt-Schwitters-Schule</a:t>
            </a:r>
          </a:p>
          <a:p>
            <a:pPr>
              <a:lnSpc>
                <a:spcPct val="100000"/>
              </a:lnSpc>
            </a:pPr>
            <a:endParaRPr lang="de-DE" sz="18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2362320" y="6050160"/>
            <a:ext cx="6705360" cy="685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26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</a:t>
            </a:r>
            <a:r>
              <a:rPr lang="de-DE" sz="26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Elterninformationen für 2023/2024</a:t>
            </a:r>
            <a:endParaRPr lang="de-DE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Binnendifferenzierung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07" name="TextShape 2"/>
          <p:cNvSpPr txBox="1"/>
          <p:nvPr/>
        </p:nvSpPr>
        <p:spPr>
          <a:xfrm>
            <a:off x="596664" y="16288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Leistungsdifferenzierung (GR- und ER-Niveau):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in </a:t>
            </a:r>
            <a:r>
              <a:rPr lang="de-DE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en 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und </a:t>
            </a:r>
            <a:r>
              <a:rPr lang="de-DE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ma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ab Klasse 7 (II. HJ)</a:t>
            </a: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ab JG 9 auch in de, </a:t>
            </a:r>
            <a:r>
              <a:rPr lang="de-DE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ph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, </a:t>
            </a:r>
            <a:r>
              <a:rPr lang="de-DE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ch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, bi</a:t>
            </a: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Schüler*innen 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bleiben im Klassenverband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Realisierung durch differenzierte Aufgaben-stellungen im Unterricht, bei Arbeiten und in der 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FA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bei Klassenarbeiten und in FA werden Aufgaben auf allen Niveaus angeboten, die Schüler*innen wählen „ihr Niveau“ selbständig und werden dabei auch von den Lehrkräften unterstützt.</a:t>
            </a: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>
              <a:lnSpc>
                <a:spcPct val="100000"/>
              </a:lnSpc>
            </a:pP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Inklusion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Kinder und Jugendliche mit 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Förderstatus werden 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in alle Klassen integriert 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(4 je Klasse)</a:t>
            </a: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LRS ist kein Förderstatus</a:t>
            </a: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6 Kolleg*innen 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mit einer sonderpädagogischen Ausbildung, sonst </a:t>
            </a:r>
            <a:r>
              <a:rPr lang="de-DE" sz="29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Doppelsteckung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mit 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Fachlehrer*innen</a:t>
            </a: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vereinzelt zusätzlich 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Schulhelfer*innen 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im 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Einsatz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Schlechte räumliche Bedingungen, sodass die Förderung in der Regel im Klassenunterricht selbst erfolgt, keine Teilungsräume vorhanden</a:t>
            </a: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Ganztagskonzept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Vollständige ganztägige Betreuung ist nicht möglich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Schüler*innen 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können und sollen eine AG belegen 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/>
            </a:r>
            <a:b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</a:b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(1 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x 75‘ pro Woche)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Angebot durch 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Lehrer*innen, </a:t>
            </a:r>
            <a:r>
              <a:rPr lang="de-DE" sz="29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Sozialpädagog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*innen 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und Kooperation mit Jugendfreizeiteinrichtungen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Schulclub/ Jugendhaus Königstadt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Räume in beiden Häusern für die offene Jugendarbeit und 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8 </a:t>
            </a:r>
            <a:r>
              <a:rPr lang="de-DE" sz="29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Sozialpädagog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*innen </a:t>
            </a: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Mittagessen (</a:t>
            </a:r>
            <a:r>
              <a:rPr lang="de-DE" sz="29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Clauert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-Catering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), 4,30€</a:t>
            </a: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>
              <a:lnSpc>
                <a:spcPct val="100000"/>
              </a:lnSpc>
            </a:pP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Künstlerische Profilierung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13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Ausgesprochen vielfältiges Angebot in den WPU-Kursen Sek I und Kursen der Sek II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Kunstwerkstätten in der gymnasialen Oberstufe, Kunstpräsentationen (u.a. Keramik, Medien, Druck)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Kunstfahrt im Jahrgang 9 </a:t>
            </a:r>
            <a:endParaRPr lang="de-DE" sz="29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Musikangebote: </a:t>
            </a:r>
            <a:r>
              <a:rPr lang="de-DE" sz="2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z.B. Chor, Trommeln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Ein </a:t>
            </a:r>
            <a:r>
              <a:rPr lang="de-DE" sz="2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Höhepunkt der Darbietung ist das </a:t>
            </a:r>
            <a:r>
              <a:rPr lang="de-DE" sz="2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Weihnachtsfest, der Förderverein richtet ein </a:t>
            </a:r>
            <a:r>
              <a:rPr lang="de-DE" sz="2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Talentefest</a:t>
            </a:r>
            <a:r>
              <a:rPr lang="de-DE" sz="2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aus</a:t>
            </a: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>
              <a:lnSpc>
                <a:spcPct val="100000"/>
              </a:lnSpc>
            </a:pP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Duales Lernen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17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JG 7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Erstes Praktikum „Stärken </a:t>
            </a:r>
            <a:r>
              <a:rPr lang="de-DE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Stärken</a:t>
            </a:r>
            <a:r>
              <a:rPr lang="de-DE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“</a:t>
            </a: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„Komm auf Tour“: Stärken-Schwächen-Analyse</a:t>
            </a: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Es geht um Wertschätzung der Arbeitswelt, um praktisches Lernen an anderen </a:t>
            </a:r>
            <a:r>
              <a:rPr lang="de-DE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Orten</a:t>
            </a:r>
          </a:p>
          <a:p>
            <a:pPr marL="366120" lvl="1">
              <a:lnSpc>
                <a:spcPct val="100000"/>
              </a:lnSpc>
              <a:buClr>
                <a:srgbClr val="94B6D2"/>
              </a:buClr>
              <a:buSzPct val="70000"/>
            </a:pP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JG8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Besuch von </a:t>
            </a:r>
            <a:r>
              <a:rPr lang="de-DE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3 Werkstätten und die Potenzialanalyse bei Kooperationspartner: </a:t>
            </a:r>
            <a:r>
              <a:rPr lang="de-DE" sz="26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WeTeK</a:t>
            </a:r>
            <a:r>
              <a:rPr lang="de-DE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und 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Q.E.&amp;.U. </a:t>
            </a: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Duales Lernen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19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JG9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2-wöchiges Betriebspraktikum</a:t>
            </a: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Bewerbungstraining</a:t>
            </a: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BIZ- </a:t>
            </a:r>
            <a:r>
              <a:rPr lang="de-DE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Besuch</a:t>
            </a:r>
          </a:p>
          <a:p>
            <a:pPr marL="366120" lvl="1">
              <a:lnSpc>
                <a:spcPct val="100000"/>
              </a:lnSpc>
              <a:buClr>
                <a:srgbClr val="94B6D2"/>
              </a:buClr>
              <a:buSzPct val="70000"/>
            </a:pP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JG 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10</a:t>
            </a: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2-wöchiges Betriebspraktikum</a:t>
            </a: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Betreuung 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durch die Jugendberufsagentur auch </a:t>
            </a:r>
            <a:r>
              <a:rPr lang="de-DE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in der Schule im wöchentlichen Beratungsstunden</a:t>
            </a: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Staatliche Europa-Schule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21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Im Europaschulzweig werden Jugendliche </a:t>
            </a:r>
            <a:r>
              <a:rPr lang="de-DE" sz="2700" b="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deutscher und portugiesischer Muttersprache</a:t>
            </a:r>
            <a:r>
              <a:rPr lang="de-DE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gemeinsam unterrichtet. Dabei wird dem Erlernen der jeweiligen Partnersprache große Bedeutung beigemessen. 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Einzelne Fächer wie Mathematik, Physik, Kunst u. a. werden auf Deutsch erteilt, die Fächer Biologie, Geschichte, Ethik, Erdkunde und Musik auf Portugiesisch. </a:t>
            </a:r>
            <a:endParaRPr lang="de-DE" sz="27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Im Jahrgang 9/10 nehmen die SESB-Klassen im Gegensatz zu den Regelklassen nur an einem WPU-Kurs teil (in der Regel Fortführung Französisch, Kunst, WAT)</a:t>
            </a:r>
            <a:endParaRPr lang="de-DE" sz="27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>
              <a:lnSpc>
                <a:spcPct val="100000"/>
              </a:lnSpc>
            </a:pP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Weitere Höhepunkte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23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Klassenfahrten ( in 8 und 10, 13), Sprachfahrten in 9 und 11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Weihnachtsfest</a:t>
            </a: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Sportfest, Sportwettkämpfe, Sponsorenlauf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Wandertage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Talentwettbewerb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Englisches Theater (7, 8) </a:t>
            </a:r>
          </a:p>
          <a:p>
            <a:pPr>
              <a:lnSpc>
                <a:spcPct val="100000"/>
              </a:lnSpc>
            </a:pP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>
              <a:lnSpc>
                <a:spcPct val="100000"/>
              </a:lnSpc>
            </a:pP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 dirty="0" smtClean="0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Wichtig!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23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Tag der offenen Tür – 12.01.2023 in der Zeit von16.00-19.00 Uhr in der Greifswalder Str. 25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endParaRPr lang="de-DE" sz="2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Oberschulmesse Bezirk Pankow – </a:t>
            </a:r>
            <a:r>
              <a:rPr lang="de-DE" sz="2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findet möglicherweise nicht statt</a:t>
            </a:r>
          </a:p>
          <a:p>
            <a:pPr marL="457560" lvl="1">
              <a:buClr>
                <a:srgbClr val="DD8047"/>
              </a:buClr>
              <a:buSzPct val="60000"/>
            </a:pPr>
            <a:endParaRPr lang="de-DE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Berliner Schulwegweiser – Wohin nach der Grundschule? Liegt noch nicht vor.</a:t>
            </a:r>
          </a:p>
          <a:p>
            <a:pPr marL="320040" indent="-319680">
              <a:buClr>
                <a:srgbClr val="DD8047"/>
              </a:buClr>
              <a:buSzPct val="60000"/>
              <a:buFont typeface="Wingdings" charset="2"/>
              <a:buChar char=""/>
            </a:pPr>
            <a:endParaRPr lang="de-DE" sz="26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buClr>
                <a:srgbClr val="DD8047"/>
              </a:buClr>
              <a:buSzPct val="60000"/>
              <a:buFont typeface="Wingdings" charset="2"/>
              <a:buChar char=""/>
            </a:pPr>
            <a:endParaRPr lang="de-DE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>
              <a:lnSpc>
                <a:spcPct val="100000"/>
              </a:lnSpc>
            </a:pPr>
            <a:endParaRPr lang="de-DE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>
              <a:lnSpc>
                <a:spcPct val="100000"/>
              </a:lnSpc>
            </a:pPr>
            <a:endParaRPr lang="de-DE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2922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Anmeldeverfahren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25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Vom 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14.02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.  bis 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22.02.2023</a:t>
            </a: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Montag bis Freitag</a:t>
            </a:r>
            <a:r>
              <a:rPr lang="de-DE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von </a:t>
            </a:r>
            <a:r>
              <a:rPr lang="de-DE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08.00 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– </a:t>
            </a:r>
            <a:r>
              <a:rPr lang="de-DE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12.00 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Uhr</a:t>
            </a: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Dienstag 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und Donnerstag auch von </a:t>
            </a:r>
            <a:r>
              <a:rPr lang="de-DE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14.00 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– </a:t>
            </a:r>
            <a:r>
              <a:rPr lang="de-DE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18.00 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Uhr  </a:t>
            </a: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Mit Unterlagen von der Grundschule in der </a:t>
            </a:r>
            <a:r>
              <a:rPr lang="de-DE" sz="29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Bötzowstraße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11 (Haus 2)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Ohne Termin, eventuell etwas Wartezeit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Persönliches Gespräch mit Schulleitung oder 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Vertreter*in, 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Ihr Kind muss nicht mitkommen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Wahl des Wahlpflichtkurses notwendig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Standort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Kurt-Schwitters-Schule (Integrierte Sekundarschule mit gymnasialer Oberstufe)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		</a:t>
            </a:r>
            <a:r>
              <a:rPr lang="de-DE" sz="2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Haus </a:t>
            </a:r>
            <a:r>
              <a:rPr lang="de-DE" sz="2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1</a:t>
            </a:r>
            <a:r>
              <a:rPr lang="de-DE" sz="2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&amp;3:  </a:t>
            </a:r>
            <a:r>
              <a:rPr lang="de-DE" sz="26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	</a:t>
            </a:r>
            <a:r>
              <a:rPr lang="de-DE" sz="2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Greifswalder </a:t>
            </a:r>
            <a:r>
              <a:rPr lang="de-DE" sz="2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Str. 25, </a:t>
            </a:r>
            <a:r>
              <a:rPr lang="de-DE" sz="2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10405 B. </a:t>
            </a:r>
            <a:endParaRPr lang="de-DE" sz="23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r>
              <a:rPr lang="de-DE" sz="2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			</a:t>
            </a:r>
            <a:r>
              <a:rPr lang="de-DE" sz="2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      	Telefon: 428478 </a:t>
            </a:r>
            <a:r>
              <a:rPr lang="de-DE" sz="2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41</a:t>
            </a:r>
            <a:endParaRPr lang="de-DE" sz="29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		</a:t>
            </a:r>
            <a:r>
              <a:rPr lang="de-DE" sz="2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Haus 2:      </a:t>
            </a:r>
            <a:r>
              <a:rPr lang="de-DE" sz="26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	</a:t>
            </a:r>
            <a:r>
              <a:rPr lang="de-DE" sz="26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Bötzowstraße</a:t>
            </a:r>
            <a:r>
              <a:rPr lang="de-DE" sz="26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</a:t>
            </a:r>
            <a:r>
              <a:rPr lang="de-DE" sz="2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11, </a:t>
            </a:r>
            <a:r>
              <a:rPr lang="de-DE" sz="26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10407 B.</a:t>
            </a:r>
            <a:r>
              <a:rPr lang="de-DE" sz="2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			</a:t>
            </a:r>
            <a:r>
              <a:rPr lang="de-DE" sz="26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		Telefon</a:t>
            </a:r>
            <a:r>
              <a:rPr lang="de-DE" sz="2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: 428 478 11</a:t>
            </a:r>
            <a:endParaRPr lang="de-DE" sz="23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Schulleiterin: 	       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	Frau </a:t>
            </a:r>
            <a:r>
              <a:rPr lang="de-DE" sz="29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Kundel</a:t>
            </a: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Stellv. 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Schulleiter:       	Herr </a:t>
            </a:r>
            <a:r>
              <a:rPr lang="de-DE" sz="29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Radzioch</a:t>
            </a: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Sekundarschulleiterin:  Frau 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Hentschel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Auswahlverfahren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27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4 Regelklassen mit 104 Plätzen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Schüler*innen 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mit </a:t>
            </a:r>
            <a:r>
              <a:rPr lang="de-DE" sz="2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Förderstatus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(4 Plätze je Klasse, also 16)</a:t>
            </a: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Härtefälle (maximal 10% entsprechen 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8 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Plätze)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60% 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(53 Plätzen) nach 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Durchschnittsnote aus Grundschule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restliche Plätze werden 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verlost (27)</a:t>
            </a: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nicht angenommene 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Schüler*innen 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gehen an Zweit- oder Drittwunschschule oder erhalten einen Schulplatz vom Bezirksamt zugewiesen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612720" y="228600"/>
            <a:ext cx="8152920" cy="752128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 dirty="0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Anmeldungen der letzten Jahre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graphicFrame>
        <p:nvGraphicFramePr>
          <p:cNvPr id="129" name="Table 2"/>
          <p:cNvGraphicFramePr/>
          <p:nvPr>
            <p:extLst>
              <p:ext uri="{D42A27DB-BD31-4B8C-83A1-F6EECF244321}">
                <p14:modId xmlns:p14="http://schemas.microsoft.com/office/powerpoint/2010/main" val="935856318"/>
              </p:ext>
            </p:extLst>
          </p:nvPr>
        </p:nvGraphicFramePr>
        <p:xfrm>
          <a:off x="251520" y="1844824"/>
          <a:ext cx="8611953" cy="4718384"/>
        </p:xfrm>
        <a:graphic>
          <a:graphicData uri="http://schemas.openxmlformats.org/drawingml/2006/table">
            <a:tbl>
              <a:tblPr/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69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21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6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004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</a:rPr>
                        <a:t> 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</a:rPr>
                        <a:t>2018/2019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2019/2020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2020/2021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2021/2022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2022/2023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04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</a:rPr>
                        <a:t>(Jg. </a:t>
                      </a:r>
                      <a:r>
                        <a:rPr lang="de-DE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</a:rPr>
                        <a:t>10)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(Jg. 9)</a:t>
                      </a:r>
                      <a:endParaRPr lang="de-DE" sz="12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(Jg. 8)</a:t>
                      </a:r>
                      <a:endParaRPr lang="de-DE" sz="12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(Jg. 7)</a:t>
                      </a:r>
                      <a:endParaRPr lang="de-DE" sz="12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(Jg. 7)</a:t>
                      </a:r>
                      <a:endParaRPr lang="de-DE" sz="12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</a:rPr>
                        <a:t>Anmeldungen mit Empfehlung insgesamt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</a:rPr>
                        <a:t>221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221</a:t>
                      </a: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216</a:t>
                      </a: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249</a:t>
                      </a: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174</a:t>
                      </a: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</a:rPr>
                        <a:t>davon mit sonderpäd. Förderstatus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</a:rPr>
                        <a:t>13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29</a:t>
                      </a: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28</a:t>
                      </a: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22</a:t>
                      </a: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22</a:t>
                      </a: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7464">
                <a:tc>
                  <a:txBody>
                    <a:bodyPr/>
                    <a:lstStyle/>
                    <a:p>
                      <a:endParaRPr lang="de-DE" dirty="0">
                        <a:latin typeface="Tw Cen MT" panose="020B0602020104020603" pitchFamily="34" charset="0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</a:rPr>
                        <a:t>Auswahlverfahren durch Schulaufsicht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Auswahlverfahren </a:t>
                      </a:r>
                      <a:br>
                        <a:rPr lang="de-DE" sz="10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</a:br>
                      <a:r>
                        <a:rPr lang="de-DE" sz="10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durch Schulaufsicht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Auswahlverfahren </a:t>
                      </a:r>
                      <a:br>
                        <a:rPr lang="de-DE" sz="10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</a:br>
                      <a:r>
                        <a:rPr lang="de-DE" sz="10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durch Schulaufsicht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Auswahlverfahren </a:t>
                      </a:r>
                      <a:br>
                        <a:rPr lang="de-DE" sz="10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</a:br>
                      <a:r>
                        <a:rPr lang="de-DE" sz="10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durch Schulaufsicht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Auswahlverfahren </a:t>
                      </a:r>
                      <a:br>
                        <a:rPr lang="de-DE" sz="10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</a:br>
                      <a:r>
                        <a:rPr lang="de-DE" sz="10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durch Schulaufsicht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</a:rPr>
                        <a:t>Aufnahme über die Note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</a:rPr>
                        <a:t> </a:t>
                      </a:r>
                      <a:r>
                        <a:rPr lang="de-DE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</a:rPr>
                        <a:t>69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66</a:t>
                      </a:r>
                      <a:endParaRPr lang="de-DE" sz="12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66</a:t>
                      </a:r>
                      <a:endParaRPr lang="de-DE" sz="12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53</a:t>
                      </a:r>
                      <a:endParaRPr lang="de-DE" sz="12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53</a:t>
                      </a:r>
                      <a:endParaRPr lang="de-DE" sz="12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0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</a:rPr>
                        <a:t>Aufnahme über Härtefall </a:t>
                      </a: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</a:rPr>
                        <a:t>(nur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</a:rPr>
                        <a:t>Geschwister)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</a:rPr>
                        <a:t>11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</a:rPr>
                        <a:t>11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</a:rPr>
                        <a:t>11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</a:rPr>
                        <a:t>8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</a:rPr>
                        <a:t>8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</a:rPr>
                        <a:t> Aufnahme sonderpäd. Förderbedarf 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</a:rPr>
                        <a:t>17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20</a:t>
                      </a: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20</a:t>
                      </a: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16</a:t>
                      </a: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16</a:t>
                      </a: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5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</a:rPr>
                        <a:t> Aufnahme über Los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</a:rPr>
                        <a:t>33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33</a:t>
                      </a: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33</a:t>
                      </a: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27</a:t>
                      </a: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27</a:t>
                      </a: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0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</a:rPr>
                        <a:t> 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>
                        <a:latin typeface="Tw Cen MT" panose="020B0602020104020603" pitchFamily="34" charset="0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</a:rPr>
                        <a:t>bei fünf Regelklassen gelost ab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</a:rPr>
                        <a:t>1,8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1,7</a:t>
                      </a: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1,7</a:t>
                      </a: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1,4</a:t>
                      </a: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1,4</a:t>
                      </a: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5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</a:rPr>
                        <a:t>Nicht aufgenommen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</a:rPr>
                        <a:t>91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88</a:t>
                      </a: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83</a:t>
                      </a: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145</a:t>
                      </a: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70</a:t>
                      </a: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Räume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graphicFrame>
        <p:nvGraphicFramePr>
          <p:cNvPr id="92" name="Table 2"/>
          <p:cNvGraphicFramePr/>
          <p:nvPr>
            <p:extLst>
              <p:ext uri="{D42A27DB-BD31-4B8C-83A1-F6EECF244321}">
                <p14:modId xmlns:p14="http://schemas.microsoft.com/office/powerpoint/2010/main" val="536960342"/>
              </p:ext>
            </p:extLst>
          </p:nvPr>
        </p:nvGraphicFramePr>
        <p:xfrm>
          <a:off x="467640" y="1700640"/>
          <a:ext cx="7560744" cy="4955231"/>
        </p:xfrm>
        <a:graphic>
          <a:graphicData uri="http://schemas.openxmlformats.org/drawingml/2006/table">
            <a:tbl>
              <a:tblPr/>
              <a:tblGrid>
                <a:gridCol w="3780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0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2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</a:rPr>
                        <a:t>Haus 1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</a:rPr>
                        <a:t>Haus 2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4B6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2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5 naturwiss. Fachräume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5 naturwiss. Fachräume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321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44280" marR="44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4 Arbeitslehre-Werkstätten (Textil, Metall, Lehrküche, Holz)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3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1 Turnhalle, 1 Basketball-Feld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1 Turnhalle, 1 Sportanlage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3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Je 1 Medienraum in Haus 1 und 3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2</a:t>
                      </a:r>
                      <a:r>
                        <a:rPr lang="de-DE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 Medienräume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3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2 Kunsträume im Haus 3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5 Künstlerische Werkstätten und 3 Kunsträume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23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1 Musikraum und 1 Probenraum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1 Musikraum und 1 Keybordraum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23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1 Essenraum (Mittagsversorgung)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1 Essenraum (Mittagversorgung)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21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 Aula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1 Aula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Mitarbeiter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ca.110 Lehrer*innen und Referendar*innen</a:t>
            </a: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8 </a:t>
            </a:r>
            <a:r>
              <a:rPr lang="de-DE" sz="29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Sozialpädagog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*innen</a:t>
            </a: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2 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Sekretärinnen (z.Z. nur eine)</a:t>
            </a:r>
            <a:endParaRPr lang="de-DE" sz="29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1 Verwaltungsleiterin</a:t>
            </a:r>
            <a:endParaRPr lang="de-DE" sz="29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1 Hausmeister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Schüler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Zur Zeit in den Jahrgängen 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7 bis 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13 ca. 1000 Schüler*innen, davon 300 Schüler*innen in der gymnasialen</a:t>
            </a:r>
            <a:r>
              <a:rPr lang="de-DE" sz="2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Oberstufe</a:t>
            </a: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Die Jahrgänge </a:t>
            </a:r>
            <a:r>
              <a:rPr lang="de-DE" sz="2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9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bis 10 sind derzeit 7-zügig, die Jahrgänge 7 und 8 sind 6-zügig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2023/ 2024 </a:t>
            </a:r>
            <a:endParaRPr lang="de-DE" sz="26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Haus 1: JG </a:t>
            </a:r>
            <a:r>
              <a:rPr lang="de-DE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7  </a:t>
            </a:r>
            <a:r>
              <a:rPr lang="de-DE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und JG </a:t>
            </a:r>
            <a:r>
              <a:rPr lang="de-DE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9  </a:t>
            </a:r>
            <a:r>
              <a:rPr lang="de-DE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plus Oberstufe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Haus 2: JG </a:t>
            </a:r>
            <a:r>
              <a:rPr lang="de-DE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8 und </a:t>
            </a:r>
            <a:r>
              <a:rPr lang="de-DE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JG </a:t>
            </a:r>
            <a:r>
              <a:rPr lang="de-DE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10  </a:t>
            </a:r>
            <a:r>
              <a:rPr lang="de-DE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plus </a:t>
            </a:r>
            <a:r>
              <a:rPr lang="de-DE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Oberstufe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endParaRPr lang="de-DE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Im </a:t>
            </a:r>
            <a:r>
              <a:rPr lang="de-DE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Schuljahr </a:t>
            </a:r>
            <a:r>
              <a:rPr lang="de-DE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2023/2024 </a:t>
            </a:r>
            <a:r>
              <a:rPr lang="de-DE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werden die neuen 7. Klassen </a:t>
            </a:r>
            <a:r>
              <a:rPr lang="de-DE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auch  </a:t>
            </a:r>
            <a:r>
              <a:rPr lang="de-DE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6-zügig </a:t>
            </a:r>
            <a:r>
              <a:rPr lang="de-DE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sein (4 Regelklassen und 2 SESB-Klassen).</a:t>
            </a:r>
            <a:endParaRPr lang="de-DE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66120" lvl="1">
              <a:lnSpc>
                <a:spcPct val="100000"/>
              </a:lnSpc>
              <a:buClr>
                <a:srgbClr val="94B6D2"/>
              </a:buClr>
              <a:buSzPct val="70000"/>
            </a:pP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Unterrichts- und Pausenzeiten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Unterricht wird in 60- und 75-minütigen Blöcken erteilt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Flexible Anfangs- und Endzeiten, variable Mittagspause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Unterrichtstag beginnt frühestens um 8:10 Uhr und endet spätestens 15:30 Uhr (15:15 Uhr)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4 x in der Woche 5 Blöcke am Tag und 1 x 4 Blöcke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Stundenplan einer 7.Klasse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00808"/>
            <a:ext cx="8696325" cy="39657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Wahlpflichtunterricht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Förderung der Neigungen, also der Interessen und Stärken 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1 x 60‘ und 1 x 75‘ pro Woche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Französisch, Kunst, 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Wirtschaft-Arbeit-Technik, Musik (in Abhängigkeit vom Personal),</a:t>
            </a: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Ab Klasse 9 zwei Wahlpflichtkurse 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WPU I: 2 x 75‘  (</a:t>
            </a:r>
            <a:r>
              <a:rPr lang="de-DE" sz="26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frz</a:t>
            </a:r>
            <a:r>
              <a:rPr lang="de-DE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Fortgeschrittene, span Anfangende 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und z.B. </a:t>
            </a:r>
            <a:r>
              <a:rPr lang="de-DE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ku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, </a:t>
            </a:r>
            <a:r>
              <a:rPr lang="de-DE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nw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, </a:t>
            </a:r>
            <a:r>
              <a:rPr lang="de-DE" sz="26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wat</a:t>
            </a:r>
            <a:r>
              <a:rPr lang="de-DE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, </a:t>
            </a:r>
            <a:r>
              <a:rPr lang="de-DE" sz="26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pb</a:t>
            </a:r>
            <a:r>
              <a:rPr lang="de-DE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)</a:t>
            </a: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WPU II: 1 x 75‘ ( z.B.:  </a:t>
            </a:r>
            <a:r>
              <a:rPr lang="de-DE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nw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, </a:t>
            </a:r>
            <a:r>
              <a:rPr lang="de-DE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wat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, </a:t>
            </a:r>
            <a:r>
              <a:rPr lang="de-DE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ku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, </a:t>
            </a:r>
            <a:r>
              <a:rPr lang="de-DE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geo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, </a:t>
            </a:r>
            <a:r>
              <a:rPr lang="de-DE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mu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)</a:t>
            </a: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Montessori: Freiarbeit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Selbständiges Lernen an unterschiedlichen Aufgabenstellungen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4 x 60‘ pro Woche, Betreuung durch unterrichtende 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Lehrer*innen 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mit 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Wochenplanung im Logbuch</a:t>
            </a: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Fächer geben einen Teil der Unterrichtszeit in die FA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Spektrum reicht von Übungsaufgaben zur Festigung über selbständiges Erarbeiten von Inhalten, Gruppen- oder Partneraufträgen bis zur Bearbeitung langfristiger Projekte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1156</Words>
  <Application>Microsoft Office PowerPoint</Application>
  <PresentationFormat>Bildschirmpräsentation (4:3)</PresentationFormat>
  <Paragraphs>205</Paragraphs>
  <Slides>21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21</vt:i4>
      </vt:variant>
    </vt:vector>
  </HeadingPairs>
  <TitlesOfParts>
    <vt:vector size="31" baseType="lpstr">
      <vt:lpstr>Arial</vt:lpstr>
      <vt:lpstr>Calibri</vt:lpstr>
      <vt:lpstr>DejaVu Sans</vt:lpstr>
      <vt:lpstr>Symbol</vt:lpstr>
      <vt:lpstr>Times New Roman</vt:lpstr>
      <vt:lpstr>Tw Cen MT</vt:lpstr>
      <vt:lpstr>Wingdings</vt:lpstr>
      <vt:lpstr>Wingdings 2</vt:lpstr>
      <vt:lpstr>Office Theme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 an der Kurt-Schwitters-Schule</dc:title>
  <dc:creator>Roman Radzioch</dc:creator>
  <cp:lastModifiedBy>Göhler, Anja</cp:lastModifiedBy>
  <cp:revision>96</cp:revision>
  <cp:lastPrinted>2021-10-29T06:57:39Z</cp:lastPrinted>
  <dcterms:created xsi:type="dcterms:W3CDTF">2013-01-15T17:26:56Z</dcterms:created>
  <dcterms:modified xsi:type="dcterms:W3CDTF">2022-11-14T12:50:13Z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Microsoft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Bildschirmpräsentation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21</vt:i4>
  </property>
</Properties>
</file>